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74" r:id="rId8"/>
    <p:sldId id="268" r:id="rId9"/>
    <p:sldId id="269" r:id="rId10"/>
    <p:sldId id="270" r:id="rId11"/>
    <p:sldId id="271" r:id="rId12"/>
    <p:sldId id="272" r:id="rId13"/>
    <p:sldId id="273" r:id="rId14"/>
    <p:sldId id="263" r:id="rId15"/>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2" d="100"/>
          <a:sy n="72" d="100"/>
        </p:scale>
        <p:origin x="52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56666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229600"/>
          </a:xfrm>
          <a:prstGeom prst="rect">
            <a:avLst/>
          </a:prstGeom>
          <a:solidFill>
            <a:srgbClr val="464342"/>
          </a:solidFill>
          <a:ln/>
        </p:spPr>
        <p:txBody>
          <a:bodyPr/>
          <a:lstStyle/>
          <a:p>
            <a:endParaRPr lang="en-IN"/>
          </a:p>
        </p:txBody>
      </p:sp>
      <p:sp>
        <p:nvSpPr>
          <p:cNvPr id="4" name="Text 2"/>
          <p:cNvSpPr/>
          <p:nvPr/>
        </p:nvSpPr>
        <p:spPr>
          <a:xfrm>
            <a:off x="6319599" y="1862614"/>
            <a:ext cx="7477601" cy="2499598"/>
          </a:xfrm>
          <a:prstGeom prst="rect">
            <a:avLst/>
          </a:prstGeom>
          <a:noFill/>
          <a:ln/>
        </p:spPr>
        <p:txBody>
          <a:bodyPr wrap="square" rtlCol="0" anchor="t"/>
          <a:lstStyle/>
          <a:p>
            <a:pPr marL="0" indent="0">
              <a:lnSpc>
                <a:spcPts val="6561"/>
              </a:lnSpc>
              <a:buNone/>
            </a:pPr>
            <a:r>
              <a:rPr lang="en-US" sz="5249" dirty="0">
                <a:solidFill>
                  <a:srgbClr val="EBCCBB"/>
                </a:solidFill>
                <a:latin typeface="Gelasio" pitchFamily="34" charset="0"/>
                <a:ea typeface="Gelasio" pitchFamily="34" charset="-122"/>
                <a:cs typeface="Gelasio" pitchFamily="34" charset="-120"/>
              </a:rPr>
              <a:t>Automated Meeting Room Booking Application</a:t>
            </a:r>
            <a:endParaRPr lang="en-US" sz="5249" dirty="0"/>
          </a:p>
        </p:txBody>
      </p:sp>
      <p:sp>
        <p:nvSpPr>
          <p:cNvPr id="5" name="Text 3"/>
          <p:cNvSpPr/>
          <p:nvPr/>
        </p:nvSpPr>
        <p:spPr>
          <a:xfrm>
            <a:off x="6319599" y="4695468"/>
            <a:ext cx="7477601" cy="1066205"/>
          </a:xfrm>
          <a:prstGeom prst="rect">
            <a:avLst/>
          </a:prstGeom>
          <a:noFill/>
          <a:ln/>
        </p:spPr>
        <p:txBody>
          <a:bodyPr wrap="squar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Welcome to the future of meeting room bookings. Discover the key features and benefits of our automated system and revolutionize the way you schedule and manage meetings.</a:t>
            </a:r>
            <a:endParaRPr lang="en-US" sz="1750" dirty="0"/>
          </a:p>
        </p:txBody>
      </p:sp>
      <p:sp>
        <p:nvSpPr>
          <p:cNvPr id="6" name="Text 4"/>
          <p:cNvSpPr/>
          <p:nvPr/>
        </p:nvSpPr>
        <p:spPr>
          <a:xfrm>
            <a:off x="6319599" y="6011585"/>
            <a:ext cx="7477601" cy="355402"/>
          </a:xfrm>
          <a:prstGeom prst="rect">
            <a:avLst/>
          </a:prstGeom>
          <a:noFill/>
          <a:ln/>
        </p:spPr>
        <p:txBody>
          <a:bodyPr wrap="non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By team- Scared To Compile</a:t>
            </a:r>
            <a:endParaRPr lang="en-US" sz="1750" dirty="0"/>
          </a:p>
        </p:txBody>
      </p:sp>
      <p:pic>
        <p:nvPicPr>
          <p:cNvPr id="7" name="Image 0" descr="preencoded.png"/>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9EAAB239-FA51-A139-5261-36EA6C187E38}"/>
              </a:ext>
            </a:extLst>
          </p:cNvPr>
          <p:cNvSpPr/>
          <p:nvPr/>
        </p:nvSpPr>
        <p:spPr>
          <a:xfrm>
            <a:off x="0" y="-4048"/>
            <a:ext cx="14630400" cy="8233648"/>
          </a:xfrm>
          <a:prstGeom prst="rect">
            <a:avLst/>
          </a:prstGeom>
          <a:solidFill>
            <a:srgbClr val="464342"/>
          </a:solidFill>
          <a:ln/>
        </p:spPr>
        <p:txBody>
          <a:bodyPr/>
          <a:lstStyle/>
          <a:p>
            <a:endParaRPr lang="en-IN"/>
          </a:p>
        </p:txBody>
      </p:sp>
      <p:sp>
        <p:nvSpPr>
          <p:cNvPr id="5" name="TextBox 4">
            <a:extLst>
              <a:ext uri="{FF2B5EF4-FFF2-40B4-BE49-F238E27FC236}">
                <a16:creationId xmlns:a16="http://schemas.microsoft.com/office/drawing/2014/main" id="{D27582FD-9290-0078-5161-E2D91F5D489A}"/>
              </a:ext>
            </a:extLst>
          </p:cNvPr>
          <p:cNvSpPr txBox="1"/>
          <p:nvPr/>
        </p:nvSpPr>
        <p:spPr>
          <a:xfrm>
            <a:off x="4880345" y="495668"/>
            <a:ext cx="7315200" cy="692947"/>
          </a:xfrm>
          <a:prstGeom prst="rect">
            <a:avLst/>
          </a:prstGeom>
          <a:noFill/>
        </p:spPr>
        <p:txBody>
          <a:bodyPr wrap="square">
            <a:spAutoFit/>
          </a:bodyPr>
          <a:lstStyle/>
          <a:p>
            <a:pPr marL="0" indent="0">
              <a:lnSpc>
                <a:spcPts val="5363"/>
              </a:lnSpc>
              <a:buNone/>
            </a:pPr>
            <a:r>
              <a:rPr lang="en-US" sz="2400" dirty="0">
                <a:solidFill>
                  <a:schemeClr val="accent2">
                    <a:lumMod val="40000"/>
                    <a:lumOff val="60000"/>
                  </a:schemeClr>
                </a:solidFill>
                <a:latin typeface="Gelasio" pitchFamily="34" charset="0"/>
                <a:ea typeface="Gelasio" pitchFamily="34" charset="-122"/>
                <a:cs typeface="Gelasio" pitchFamily="34" charset="-120"/>
              </a:rPr>
              <a:t>Organize meeting page</a:t>
            </a:r>
            <a:endParaRPr lang="en-US" sz="2400" dirty="0">
              <a:solidFill>
                <a:schemeClr val="accent2">
                  <a:lumMod val="40000"/>
                  <a:lumOff val="60000"/>
                </a:schemeClr>
              </a:solidFill>
            </a:endParaRPr>
          </a:p>
        </p:txBody>
      </p:sp>
      <p:pic>
        <p:nvPicPr>
          <p:cNvPr id="4" name="Picture 3">
            <a:extLst>
              <a:ext uri="{FF2B5EF4-FFF2-40B4-BE49-F238E27FC236}">
                <a16:creationId xmlns:a16="http://schemas.microsoft.com/office/drawing/2014/main" id="{2979FF54-1015-65C6-310E-23DDD80BDA85}"/>
              </a:ext>
            </a:extLst>
          </p:cNvPr>
          <p:cNvPicPr>
            <a:picLocks noChangeAspect="1"/>
          </p:cNvPicPr>
          <p:nvPr/>
        </p:nvPicPr>
        <p:blipFill>
          <a:blip r:embed="rId2"/>
          <a:stretch>
            <a:fillRect/>
          </a:stretch>
        </p:blipFill>
        <p:spPr>
          <a:xfrm>
            <a:off x="1145104" y="1604519"/>
            <a:ext cx="12106275" cy="5743575"/>
          </a:xfrm>
          <a:prstGeom prst="rect">
            <a:avLst/>
          </a:prstGeom>
        </p:spPr>
      </p:pic>
    </p:spTree>
    <p:extLst>
      <p:ext uri="{BB962C8B-B14F-4D97-AF65-F5344CB8AC3E}">
        <p14:creationId xmlns:p14="http://schemas.microsoft.com/office/powerpoint/2010/main" val="12245330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9EAAB239-FA51-A139-5261-36EA6C187E38}"/>
              </a:ext>
            </a:extLst>
          </p:cNvPr>
          <p:cNvSpPr/>
          <p:nvPr/>
        </p:nvSpPr>
        <p:spPr>
          <a:xfrm>
            <a:off x="0" y="-4048"/>
            <a:ext cx="14630400" cy="8233648"/>
          </a:xfrm>
          <a:prstGeom prst="rect">
            <a:avLst/>
          </a:prstGeom>
          <a:solidFill>
            <a:srgbClr val="464342"/>
          </a:solidFill>
          <a:ln/>
        </p:spPr>
        <p:txBody>
          <a:bodyPr/>
          <a:lstStyle/>
          <a:p>
            <a:endParaRPr lang="en-IN"/>
          </a:p>
        </p:txBody>
      </p:sp>
      <p:sp>
        <p:nvSpPr>
          <p:cNvPr id="7" name="TextBox 6">
            <a:extLst>
              <a:ext uri="{FF2B5EF4-FFF2-40B4-BE49-F238E27FC236}">
                <a16:creationId xmlns:a16="http://schemas.microsoft.com/office/drawing/2014/main" id="{8F3A539F-C6D4-6362-A596-7344A09B90E7}"/>
              </a:ext>
            </a:extLst>
          </p:cNvPr>
          <p:cNvSpPr txBox="1"/>
          <p:nvPr/>
        </p:nvSpPr>
        <p:spPr>
          <a:xfrm>
            <a:off x="5539563" y="712130"/>
            <a:ext cx="7315200" cy="692947"/>
          </a:xfrm>
          <a:prstGeom prst="rect">
            <a:avLst/>
          </a:prstGeom>
          <a:noFill/>
        </p:spPr>
        <p:txBody>
          <a:bodyPr wrap="square">
            <a:spAutoFit/>
          </a:bodyPr>
          <a:lstStyle/>
          <a:p>
            <a:pPr marL="0" indent="0">
              <a:lnSpc>
                <a:spcPts val="5363"/>
              </a:lnSpc>
              <a:buNone/>
            </a:pPr>
            <a:r>
              <a:rPr lang="en-US" sz="2400" dirty="0">
                <a:solidFill>
                  <a:schemeClr val="accent2">
                    <a:lumMod val="40000"/>
                    <a:lumOff val="60000"/>
                  </a:schemeClr>
                </a:solidFill>
                <a:latin typeface="Gelasio" pitchFamily="34" charset="0"/>
                <a:ea typeface="Gelasio" pitchFamily="34" charset="-122"/>
                <a:cs typeface="Gelasio" pitchFamily="34" charset="-120"/>
              </a:rPr>
              <a:t>Create Room Page</a:t>
            </a:r>
            <a:endParaRPr lang="en-US" sz="2400" dirty="0">
              <a:solidFill>
                <a:schemeClr val="accent2">
                  <a:lumMod val="40000"/>
                  <a:lumOff val="60000"/>
                </a:schemeClr>
              </a:solidFill>
            </a:endParaRPr>
          </a:p>
        </p:txBody>
      </p:sp>
      <p:pic>
        <p:nvPicPr>
          <p:cNvPr id="9" name="Picture 8">
            <a:extLst>
              <a:ext uri="{FF2B5EF4-FFF2-40B4-BE49-F238E27FC236}">
                <a16:creationId xmlns:a16="http://schemas.microsoft.com/office/drawing/2014/main" id="{6C04F5C7-1A60-28A5-D1F0-138726A233CF}"/>
              </a:ext>
            </a:extLst>
          </p:cNvPr>
          <p:cNvPicPr>
            <a:picLocks noChangeAspect="1"/>
          </p:cNvPicPr>
          <p:nvPr/>
        </p:nvPicPr>
        <p:blipFill>
          <a:blip r:embed="rId2"/>
          <a:stretch>
            <a:fillRect/>
          </a:stretch>
        </p:blipFill>
        <p:spPr>
          <a:xfrm>
            <a:off x="981961" y="2100927"/>
            <a:ext cx="12134850" cy="5686425"/>
          </a:xfrm>
          <a:prstGeom prst="rect">
            <a:avLst/>
          </a:prstGeom>
        </p:spPr>
      </p:pic>
    </p:spTree>
    <p:extLst>
      <p:ext uri="{BB962C8B-B14F-4D97-AF65-F5344CB8AC3E}">
        <p14:creationId xmlns:p14="http://schemas.microsoft.com/office/powerpoint/2010/main" val="25326639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9EAAB239-FA51-A139-5261-36EA6C187E38}"/>
              </a:ext>
            </a:extLst>
          </p:cNvPr>
          <p:cNvSpPr/>
          <p:nvPr/>
        </p:nvSpPr>
        <p:spPr>
          <a:xfrm>
            <a:off x="0" y="0"/>
            <a:ext cx="14630400" cy="8233648"/>
          </a:xfrm>
          <a:prstGeom prst="rect">
            <a:avLst/>
          </a:prstGeom>
          <a:solidFill>
            <a:srgbClr val="464342"/>
          </a:solidFill>
          <a:ln/>
        </p:spPr>
        <p:txBody>
          <a:bodyPr/>
          <a:lstStyle/>
          <a:p>
            <a:endParaRPr lang="en-IN"/>
          </a:p>
        </p:txBody>
      </p:sp>
      <p:sp>
        <p:nvSpPr>
          <p:cNvPr id="5" name="TextBox 4">
            <a:extLst>
              <a:ext uri="{FF2B5EF4-FFF2-40B4-BE49-F238E27FC236}">
                <a16:creationId xmlns:a16="http://schemas.microsoft.com/office/drawing/2014/main" id="{D27582FD-9290-0078-5161-E2D91F5D489A}"/>
              </a:ext>
            </a:extLst>
          </p:cNvPr>
          <p:cNvSpPr txBox="1"/>
          <p:nvPr/>
        </p:nvSpPr>
        <p:spPr>
          <a:xfrm>
            <a:off x="5454502" y="591367"/>
            <a:ext cx="7315200" cy="692947"/>
          </a:xfrm>
          <a:prstGeom prst="rect">
            <a:avLst/>
          </a:prstGeom>
          <a:noFill/>
        </p:spPr>
        <p:txBody>
          <a:bodyPr wrap="square">
            <a:spAutoFit/>
          </a:bodyPr>
          <a:lstStyle/>
          <a:p>
            <a:pPr marL="0" indent="0">
              <a:lnSpc>
                <a:spcPts val="5363"/>
              </a:lnSpc>
              <a:buNone/>
            </a:pPr>
            <a:r>
              <a:rPr lang="en-US" sz="2400" dirty="0">
                <a:solidFill>
                  <a:srgbClr val="EBCCBB"/>
                </a:solidFill>
                <a:latin typeface="Gelasio" pitchFamily="34" charset="0"/>
                <a:ea typeface="Gelasio" pitchFamily="34" charset="-122"/>
              </a:rPr>
              <a:t>Admin page</a:t>
            </a:r>
            <a:endParaRPr lang="en-US" sz="2400" dirty="0"/>
          </a:p>
        </p:txBody>
      </p:sp>
      <p:pic>
        <p:nvPicPr>
          <p:cNvPr id="4" name="Picture 3">
            <a:extLst>
              <a:ext uri="{FF2B5EF4-FFF2-40B4-BE49-F238E27FC236}">
                <a16:creationId xmlns:a16="http://schemas.microsoft.com/office/drawing/2014/main" id="{1D24D722-E0E6-6307-705F-30C010F38D68}"/>
              </a:ext>
            </a:extLst>
          </p:cNvPr>
          <p:cNvPicPr>
            <a:picLocks noChangeAspect="1"/>
          </p:cNvPicPr>
          <p:nvPr/>
        </p:nvPicPr>
        <p:blipFill>
          <a:blip r:embed="rId2"/>
          <a:stretch>
            <a:fillRect/>
          </a:stretch>
        </p:blipFill>
        <p:spPr>
          <a:xfrm>
            <a:off x="1050518" y="1758138"/>
            <a:ext cx="12125325" cy="5734050"/>
          </a:xfrm>
          <a:prstGeom prst="rect">
            <a:avLst/>
          </a:prstGeom>
        </p:spPr>
      </p:pic>
    </p:spTree>
    <p:extLst>
      <p:ext uri="{BB962C8B-B14F-4D97-AF65-F5344CB8AC3E}">
        <p14:creationId xmlns:p14="http://schemas.microsoft.com/office/powerpoint/2010/main" val="19497315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9EAAB239-FA51-A139-5261-36EA6C187E38}"/>
              </a:ext>
            </a:extLst>
          </p:cNvPr>
          <p:cNvSpPr/>
          <p:nvPr/>
        </p:nvSpPr>
        <p:spPr>
          <a:xfrm>
            <a:off x="0" y="-4048"/>
            <a:ext cx="14630400" cy="8233648"/>
          </a:xfrm>
          <a:prstGeom prst="rect">
            <a:avLst/>
          </a:prstGeom>
          <a:solidFill>
            <a:srgbClr val="464342"/>
          </a:solidFill>
          <a:ln/>
        </p:spPr>
        <p:txBody>
          <a:bodyPr/>
          <a:lstStyle/>
          <a:p>
            <a:endParaRPr lang="en-IN"/>
          </a:p>
        </p:txBody>
      </p:sp>
      <p:sp>
        <p:nvSpPr>
          <p:cNvPr id="5" name="TextBox 4">
            <a:extLst>
              <a:ext uri="{FF2B5EF4-FFF2-40B4-BE49-F238E27FC236}">
                <a16:creationId xmlns:a16="http://schemas.microsoft.com/office/drawing/2014/main" id="{D27582FD-9290-0078-5161-E2D91F5D489A}"/>
              </a:ext>
            </a:extLst>
          </p:cNvPr>
          <p:cNvSpPr txBox="1"/>
          <p:nvPr/>
        </p:nvSpPr>
        <p:spPr>
          <a:xfrm>
            <a:off x="5178056" y="631098"/>
            <a:ext cx="7315200" cy="692947"/>
          </a:xfrm>
          <a:prstGeom prst="rect">
            <a:avLst/>
          </a:prstGeom>
          <a:noFill/>
        </p:spPr>
        <p:txBody>
          <a:bodyPr wrap="square">
            <a:spAutoFit/>
          </a:bodyPr>
          <a:lstStyle/>
          <a:p>
            <a:pPr marL="0" indent="0">
              <a:lnSpc>
                <a:spcPts val="5363"/>
              </a:lnSpc>
              <a:buNone/>
            </a:pPr>
            <a:r>
              <a:rPr lang="en-US" sz="2400" dirty="0">
                <a:solidFill>
                  <a:srgbClr val="EBCCBB"/>
                </a:solidFill>
                <a:latin typeface="Gelasio" pitchFamily="34" charset="0"/>
                <a:ea typeface="Gelasio" pitchFamily="34" charset="-122"/>
              </a:rPr>
              <a:t>Members page</a:t>
            </a:r>
            <a:endParaRPr lang="en-US" sz="2400" dirty="0"/>
          </a:p>
        </p:txBody>
      </p:sp>
      <p:pic>
        <p:nvPicPr>
          <p:cNvPr id="4" name="Picture 3">
            <a:extLst>
              <a:ext uri="{FF2B5EF4-FFF2-40B4-BE49-F238E27FC236}">
                <a16:creationId xmlns:a16="http://schemas.microsoft.com/office/drawing/2014/main" id="{513E527D-F63F-1AC5-FEF7-B66EE8832714}"/>
              </a:ext>
            </a:extLst>
          </p:cNvPr>
          <p:cNvPicPr>
            <a:picLocks noChangeAspect="1"/>
          </p:cNvPicPr>
          <p:nvPr/>
        </p:nvPicPr>
        <p:blipFill>
          <a:blip r:embed="rId2"/>
          <a:stretch>
            <a:fillRect/>
          </a:stretch>
        </p:blipFill>
        <p:spPr>
          <a:xfrm>
            <a:off x="1233487" y="1689579"/>
            <a:ext cx="12163425" cy="5743575"/>
          </a:xfrm>
          <a:prstGeom prst="rect">
            <a:avLst/>
          </a:prstGeom>
        </p:spPr>
      </p:pic>
    </p:spTree>
    <p:extLst>
      <p:ext uri="{BB962C8B-B14F-4D97-AF65-F5344CB8AC3E}">
        <p14:creationId xmlns:p14="http://schemas.microsoft.com/office/powerpoint/2010/main" val="2479875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30170" y="0"/>
            <a:ext cx="14630400" cy="8229600"/>
          </a:xfrm>
          <a:prstGeom prst="rect">
            <a:avLst/>
          </a:prstGeom>
          <a:solidFill>
            <a:srgbClr val="464342"/>
          </a:solidFill>
          <a:ln/>
        </p:spPr>
        <p:txBody>
          <a:bodyPr/>
          <a:lstStyle/>
          <a:p>
            <a:endParaRPr lang="en-IN"/>
          </a:p>
        </p:txBody>
      </p:sp>
      <p:sp>
        <p:nvSpPr>
          <p:cNvPr id="4" name="Text 2"/>
          <p:cNvSpPr/>
          <p:nvPr/>
        </p:nvSpPr>
        <p:spPr>
          <a:xfrm>
            <a:off x="987862" y="1026324"/>
            <a:ext cx="4443889" cy="694373"/>
          </a:xfrm>
          <a:prstGeom prst="rect">
            <a:avLst/>
          </a:prstGeom>
          <a:noFill/>
          <a:ln/>
        </p:spPr>
        <p:txBody>
          <a:bodyPr wrap="none" rtlCol="0" anchor="t"/>
          <a:lstStyle/>
          <a:p>
            <a:pPr marL="0" indent="0">
              <a:lnSpc>
                <a:spcPts val="5468"/>
              </a:lnSpc>
              <a:buNone/>
            </a:pPr>
            <a:r>
              <a:rPr lang="en-US" sz="4374" dirty="0">
                <a:solidFill>
                  <a:srgbClr val="EBCCBB"/>
                </a:solidFill>
                <a:latin typeface="Gelasio" pitchFamily="34" charset="0"/>
                <a:ea typeface="Gelasio" pitchFamily="34" charset="-122"/>
                <a:cs typeface="Gelasio" pitchFamily="34" charset="-120"/>
              </a:rPr>
              <a:t>Conclusion</a:t>
            </a:r>
            <a:endParaRPr lang="en-US" sz="4374" dirty="0"/>
          </a:p>
        </p:txBody>
      </p:sp>
      <p:sp>
        <p:nvSpPr>
          <p:cNvPr id="5" name="Shape 3"/>
          <p:cNvSpPr/>
          <p:nvPr/>
        </p:nvSpPr>
        <p:spPr>
          <a:xfrm>
            <a:off x="769185" y="2146752"/>
            <a:ext cx="499943" cy="499943"/>
          </a:xfrm>
          <a:prstGeom prst="roundRect">
            <a:avLst>
              <a:gd name="adj" fmla="val 26667"/>
            </a:avLst>
          </a:prstGeom>
          <a:solidFill>
            <a:srgbClr val="393636"/>
          </a:solidFill>
          <a:ln/>
        </p:spPr>
        <p:txBody>
          <a:bodyPr/>
          <a:lstStyle/>
          <a:p>
            <a:endParaRPr lang="en-IN"/>
          </a:p>
        </p:txBody>
      </p:sp>
      <p:sp>
        <p:nvSpPr>
          <p:cNvPr id="6" name="Text 4"/>
          <p:cNvSpPr/>
          <p:nvPr/>
        </p:nvSpPr>
        <p:spPr>
          <a:xfrm>
            <a:off x="953633" y="2175856"/>
            <a:ext cx="127909" cy="350297"/>
          </a:xfrm>
          <a:prstGeom prst="rect">
            <a:avLst/>
          </a:prstGeom>
          <a:noFill/>
          <a:ln/>
        </p:spPr>
        <p:txBody>
          <a:bodyPr wrap="none" rtlCol="0" anchor="t"/>
          <a:lstStyle/>
          <a:p>
            <a:pPr marL="0" indent="0" algn="ctr">
              <a:lnSpc>
                <a:spcPts val="3281"/>
              </a:lnSpc>
              <a:buNone/>
            </a:pPr>
            <a:r>
              <a:rPr lang="en-US" sz="2624" dirty="0">
                <a:solidFill>
                  <a:srgbClr val="EBCCBB"/>
                </a:solidFill>
                <a:latin typeface="Gelasio" pitchFamily="34" charset="0"/>
                <a:ea typeface="Gelasio" pitchFamily="34" charset="-122"/>
                <a:cs typeface="Gelasio" pitchFamily="34" charset="-120"/>
              </a:rPr>
              <a:t>1</a:t>
            </a:r>
            <a:endParaRPr lang="en-US" sz="2624" dirty="0"/>
          </a:p>
        </p:txBody>
      </p:sp>
      <p:sp>
        <p:nvSpPr>
          <p:cNvPr id="7" name="Text 5"/>
          <p:cNvSpPr/>
          <p:nvPr/>
        </p:nvSpPr>
        <p:spPr>
          <a:xfrm>
            <a:off x="1714801" y="2210632"/>
            <a:ext cx="2552700" cy="347186"/>
          </a:xfrm>
          <a:prstGeom prst="rect">
            <a:avLst/>
          </a:prstGeom>
          <a:noFill/>
          <a:ln/>
        </p:spPr>
        <p:txBody>
          <a:bodyPr wrap="none" rtlCol="0" anchor="t"/>
          <a:lstStyle/>
          <a:p>
            <a:pPr marL="0" indent="0">
              <a:lnSpc>
                <a:spcPts val="2734"/>
              </a:lnSpc>
              <a:buNone/>
            </a:pPr>
            <a:r>
              <a:rPr lang="en-US" sz="2187" dirty="0">
                <a:solidFill>
                  <a:srgbClr val="EBCCBB"/>
                </a:solidFill>
                <a:latin typeface="Gelasio" pitchFamily="34" charset="0"/>
                <a:ea typeface="Gelasio" pitchFamily="34" charset="-122"/>
                <a:cs typeface="Gelasio" pitchFamily="34" charset="-120"/>
              </a:rPr>
              <a:t>Summary of Benefits</a:t>
            </a:r>
            <a:endParaRPr lang="en-US" sz="2187" dirty="0"/>
          </a:p>
        </p:txBody>
      </p:sp>
      <p:sp>
        <p:nvSpPr>
          <p:cNvPr id="8" name="Text 6"/>
          <p:cNvSpPr/>
          <p:nvPr/>
        </p:nvSpPr>
        <p:spPr>
          <a:xfrm>
            <a:off x="1333141" y="2791940"/>
            <a:ext cx="6755487" cy="2136934"/>
          </a:xfrm>
          <a:prstGeom prst="rect">
            <a:avLst/>
          </a:prstGeom>
          <a:noFill/>
          <a:ln/>
        </p:spPr>
        <p:txBody>
          <a:bodyPr wrap="square" rtlCol="0" anchor="t"/>
          <a:lstStyle/>
          <a:p>
            <a:pPr>
              <a:lnSpc>
                <a:spcPts val="2799"/>
              </a:lnSpc>
            </a:pPr>
            <a:r>
              <a:rPr lang="en-US" sz="1750" dirty="0">
                <a:solidFill>
                  <a:schemeClr val="bg2">
                    <a:lumMod val="90000"/>
                  </a:schemeClr>
                </a:solidFill>
                <a:latin typeface="Gelasio"/>
              </a:rPr>
              <a:t>Our application is designed to streamline meeting management and enhance collaboration within your organization. Key features include creating meeting rooms, organizing meetings, editing meetings, and providing separate pages for admins, managers, and members. Additionally, we have implemented a credit system based on user types. Experience seamless and efficient meetings with our innovative application.</a:t>
            </a:r>
          </a:p>
          <a:p>
            <a:pPr marL="0" indent="0">
              <a:lnSpc>
                <a:spcPts val="2799"/>
              </a:lnSpc>
              <a:buNone/>
            </a:pPr>
            <a:endParaRPr lang="en-US" sz="1750" dirty="0"/>
          </a:p>
        </p:txBody>
      </p:sp>
      <p:sp>
        <p:nvSpPr>
          <p:cNvPr id="9" name="Shape 7"/>
          <p:cNvSpPr/>
          <p:nvPr/>
        </p:nvSpPr>
        <p:spPr>
          <a:xfrm>
            <a:off x="773565" y="5462759"/>
            <a:ext cx="499943" cy="499943"/>
          </a:xfrm>
          <a:prstGeom prst="roundRect">
            <a:avLst>
              <a:gd name="adj" fmla="val 26667"/>
            </a:avLst>
          </a:prstGeom>
          <a:solidFill>
            <a:srgbClr val="393636"/>
          </a:solidFill>
          <a:ln/>
        </p:spPr>
        <p:txBody>
          <a:bodyPr/>
          <a:lstStyle/>
          <a:p>
            <a:endParaRPr lang="en-IN"/>
          </a:p>
        </p:txBody>
      </p:sp>
      <p:sp>
        <p:nvSpPr>
          <p:cNvPr id="10" name="Text 8"/>
          <p:cNvSpPr/>
          <p:nvPr/>
        </p:nvSpPr>
        <p:spPr>
          <a:xfrm>
            <a:off x="892612" y="5437008"/>
            <a:ext cx="190500" cy="416481"/>
          </a:xfrm>
          <a:prstGeom prst="rect">
            <a:avLst/>
          </a:prstGeom>
          <a:noFill/>
          <a:ln/>
        </p:spPr>
        <p:txBody>
          <a:bodyPr wrap="none" rtlCol="0" anchor="t"/>
          <a:lstStyle/>
          <a:p>
            <a:pPr marL="0" indent="0" algn="ctr">
              <a:lnSpc>
                <a:spcPts val="3281"/>
              </a:lnSpc>
              <a:buNone/>
            </a:pPr>
            <a:r>
              <a:rPr lang="en-US" sz="2624" dirty="0">
                <a:solidFill>
                  <a:srgbClr val="EBCCBB"/>
                </a:solidFill>
                <a:latin typeface="Gelasio" pitchFamily="34" charset="0"/>
                <a:ea typeface="Gelasio" pitchFamily="34" charset="-122"/>
                <a:cs typeface="Gelasio" pitchFamily="34" charset="-120"/>
              </a:rPr>
              <a:t>2</a:t>
            </a:r>
            <a:endParaRPr lang="en-US" sz="2624" dirty="0"/>
          </a:p>
        </p:txBody>
      </p:sp>
      <p:sp>
        <p:nvSpPr>
          <p:cNvPr id="11" name="Text 9"/>
          <p:cNvSpPr/>
          <p:nvPr/>
        </p:nvSpPr>
        <p:spPr>
          <a:xfrm>
            <a:off x="1714801" y="5471656"/>
            <a:ext cx="2221944" cy="347186"/>
          </a:xfrm>
          <a:prstGeom prst="rect">
            <a:avLst/>
          </a:prstGeom>
          <a:noFill/>
          <a:ln/>
        </p:spPr>
        <p:txBody>
          <a:bodyPr wrap="none" rtlCol="0" anchor="t"/>
          <a:lstStyle/>
          <a:p>
            <a:pPr marL="0" indent="0">
              <a:lnSpc>
                <a:spcPts val="2734"/>
              </a:lnSpc>
              <a:buNone/>
            </a:pPr>
            <a:r>
              <a:rPr lang="en-US" sz="2187" dirty="0">
                <a:solidFill>
                  <a:srgbClr val="EBCCBB"/>
                </a:solidFill>
                <a:latin typeface="Gelasio" pitchFamily="34" charset="0"/>
                <a:ea typeface="Gelasio" pitchFamily="34" charset="-122"/>
                <a:cs typeface="Gelasio" pitchFamily="34" charset="-120"/>
              </a:rPr>
              <a:t>The Future Ahead</a:t>
            </a:r>
            <a:endParaRPr lang="en-US" sz="2187" dirty="0"/>
          </a:p>
        </p:txBody>
      </p:sp>
      <p:sp>
        <p:nvSpPr>
          <p:cNvPr id="12" name="Text 10"/>
          <p:cNvSpPr/>
          <p:nvPr/>
        </p:nvSpPr>
        <p:spPr>
          <a:xfrm>
            <a:off x="1333142" y="6224507"/>
            <a:ext cx="6755487" cy="1660598"/>
          </a:xfrm>
          <a:prstGeom prst="rect">
            <a:avLst/>
          </a:prstGeom>
          <a:noFill/>
          <a:ln/>
        </p:spPr>
        <p:txBody>
          <a:bodyPr wrap="squar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Reflect on the potential advancements and exciting possibilities in the future of automated meeting room booking systems potentially using latest technologies like machine learning, Virtual reality to provide a next level of user experience in meetings.</a:t>
            </a:r>
            <a:endParaRPr lang="en-US" sz="1750" dirty="0"/>
          </a:p>
        </p:txBody>
      </p:sp>
      <p:pic>
        <p:nvPicPr>
          <p:cNvPr id="13" name="Image 0" descr="preencoded.png"/>
          <p:cNvPicPr>
            <a:picLocks noChangeAspect="1"/>
          </p:cNvPicPr>
          <p:nvPr/>
        </p:nvPicPr>
        <p:blipFill>
          <a:blip r:embed="rId3"/>
          <a:stretch>
            <a:fillRect/>
          </a:stretch>
        </p:blipFill>
        <p:spPr>
          <a:xfrm>
            <a:off x="9144000" y="0"/>
            <a:ext cx="548640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10633"/>
            <a:ext cx="14630400" cy="8229600"/>
          </a:xfrm>
          <a:prstGeom prst="rect">
            <a:avLst/>
          </a:prstGeom>
          <a:solidFill>
            <a:srgbClr val="464342"/>
          </a:solidFill>
          <a:ln/>
        </p:spPr>
        <p:txBody>
          <a:bodyPr/>
          <a:lstStyle/>
          <a:p>
            <a:endParaRPr lang="en-IN"/>
          </a:p>
        </p:txBody>
      </p:sp>
      <p:sp>
        <p:nvSpPr>
          <p:cNvPr id="4" name="Text 2"/>
          <p:cNvSpPr/>
          <p:nvPr/>
        </p:nvSpPr>
        <p:spPr>
          <a:xfrm>
            <a:off x="6319599" y="1629132"/>
            <a:ext cx="7477601" cy="284321"/>
          </a:xfrm>
          <a:prstGeom prst="rect">
            <a:avLst/>
          </a:prstGeom>
          <a:noFill/>
          <a:ln/>
        </p:spPr>
        <p:txBody>
          <a:bodyPr wrap="none" rtlCol="0" anchor="t"/>
          <a:lstStyle/>
          <a:p>
            <a:pPr marL="0" indent="0">
              <a:lnSpc>
                <a:spcPts val="2239"/>
              </a:lnSpc>
              <a:buNone/>
            </a:pPr>
            <a:r>
              <a:rPr lang="en-US" sz="4800" dirty="0">
                <a:solidFill>
                  <a:srgbClr val="C9C2C0"/>
                </a:solidFill>
                <a:latin typeface="Gelasio" pitchFamily="34" charset="0"/>
                <a:ea typeface="Gelasio" pitchFamily="34" charset="-122"/>
                <a:cs typeface="Gelasio" pitchFamily="34" charset="-120"/>
              </a:rPr>
              <a:t>Meet Our Team</a:t>
            </a:r>
            <a:endParaRPr lang="en-US" sz="4800" dirty="0"/>
          </a:p>
        </p:txBody>
      </p:sp>
      <p:sp>
        <p:nvSpPr>
          <p:cNvPr id="5" name="Shape 3"/>
          <p:cNvSpPr/>
          <p:nvPr/>
        </p:nvSpPr>
        <p:spPr>
          <a:xfrm>
            <a:off x="6319599" y="2341007"/>
            <a:ext cx="499943" cy="499943"/>
          </a:xfrm>
          <a:prstGeom prst="roundRect">
            <a:avLst>
              <a:gd name="adj" fmla="val 26667"/>
            </a:avLst>
          </a:prstGeom>
          <a:solidFill>
            <a:srgbClr val="393636"/>
          </a:solidFill>
          <a:ln/>
        </p:spPr>
        <p:txBody>
          <a:bodyPr/>
          <a:lstStyle/>
          <a:p>
            <a:endParaRPr lang="en-IN"/>
          </a:p>
        </p:txBody>
      </p:sp>
      <p:sp>
        <p:nvSpPr>
          <p:cNvPr id="6" name="Text 4"/>
          <p:cNvSpPr/>
          <p:nvPr/>
        </p:nvSpPr>
        <p:spPr>
          <a:xfrm>
            <a:off x="6497122" y="2382679"/>
            <a:ext cx="144780" cy="416481"/>
          </a:xfrm>
          <a:prstGeom prst="rect">
            <a:avLst/>
          </a:prstGeom>
          <a:noFill/>
          <a:ln/>
        </p:spPr>
        <p:txBody>
          <a:bodyPr wrap="none" rtlCol="0" anchor="t"/>
          <a:lstStyle/>
          <a:p>
            <a:pPr marL="0" indent="0" algn="ctr">
              <a:lnSpc>
                <a:spcPts val="3281"/>
              </a:lnSpc>
              <a:buNone/>
            </a:pPr>
            <a:r>
              <a:rPr lang="en-US" sz="2624" dirty="0">
                <a:solidFill>
                  <a:srgbClr val="EBCCBB"/>
                </a:solidFill>
                <a:latin typeface="Gelasio" pitchFamily="34" charset="0"/>
                <a:ea typeface="Gelasio" pitchFamily="34" charset="-122"/>
                <a:cs typeface="Gelasio" pitchFamily="34" charset="-120"/>
              </a:rPr>
              <a:t>1</a:t>
            </a:r>
            <a:endParaRPr lang="en-US" sz="2624" dirty="0"/>
          </a:p>
        </p:txBody>
      </p:sp>
      <p:sp>
        <p:nvSpPr>
          <p:cNvPr id="7" name="Text 5"/>
          <p:cNvSpPr/>
          <p:nvPr/>
        </p:nvSpPr>
        <p:spPr>
          <a:xfrm>
            <a:off x="7016769" y="2406850"/>
            <a:ext cx="1622346" cy="710803"/>
          </a:xfrm>
          <a:prstGeom prst="rect">
            <a:avLst/>
          </a:prstGeom>
          <a:noFill/>
          <a:ln/>
        </p:spPr>
        <p:txBody>
          <a:bodyPr wrap="squar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Likhitha Kanduvada </a:t>
            </a:r>
            <a:endParaRPr lang="en-US" sz="1750" dirty="0"/>
          </a:p>
        </p:txBody>
      </p:sp>
      <p:sp>
        <p:nvSpPr>
          <p:cNvPr id="8" name="Text 6"/>
          <p:cNvSpPr/>
          <p:nvPr/>
        </p:nvSpPr>
        <p:spPr>
          <a:xfrm>
            <a:off x="7041713" y="3323987"/>
            <a:ext cx="1622346" cy="355402"/>
          </a:xfrm>
          <a:prstGeom prst="rect">
            <a:avLst/>
          </a:prstGeom>
          <a:noFill/>
          <a:ln/>
        </p:spPr>
        <p:txBody>
          <a:bodyPr wrap="none" rtlCol="0" anchor="t"/>
          <a:lstStyle/>
          <a:p>
            <a:pPr marL="0" indent="0">
              <a:lnSpc>
                <a:spcPts val="2799"/>
              </a:lnSpc>
              <a:buNone/>
            </a:pPr>
            <a:endParaRPr lang="en-US" sz="1750" dirty="0"/>
          </a:p>
        </p:txBody>
      </p:sp>
      <p:sp>
        <p:nvSpPr>
          <p:cNvPr id="9" name="Shape 7"/>
          <p:cNvSpPr/>
          <p:nvPr/>
        </p:nvSpPr>
        <p:spPr>
          <a:xfrm>
            <a:off x="8886230" y="2341007"/>
            <a:ext cx="499943" cy="499943"/>
          </a:xfrm>
          <a:prstGeom prst="roundRect">
            <a:avLst>
              <a:gd name="adj" fmla="val 26667"/>
            </a:avLst>
          </a:prstGeom>
          <a:solidFill>
            <a:srgbClr val="393636"/>
          </a:solidFill>
          <a:ln/>
        </p:spPr>
        <p:txBody>
          <a:bodyPr/>
          <a:lstStyle/>
          <a:p>
            <a:endParaRPr lang="en-IN"/>
          </a:p>
        </p:txBody>
      </p:sp>
      <p:sp>
        <p:nvSpPr>
          <p:cNvPr id="10" name="Text 8"/>
          <p:cNvSpPr/>
          <p:nvPr/>
        </p:nvSpPr>
        <p:spPr>
          <a:xfrm>
            <a:off x="9040892" y="2382679"/>
            <a:ext cx="190500" cy="416481"/>
          </a:xfrm>
          <a:prstGeom prst="rect">
            <a:avLst/>
          </a:prstGeom>
          <a:noFill/>
          <a:ln/>
        </p:spPr>
        <p:txBody>
          <a:bodyPr wrap="none" rtlCol="0" anchor="t"/>
          <a:lstStyle/>
          <a:p>
            <a:pPr marL="0" indent="0" algn="ctr">
              <a:lnSpc>
                <a:spcPts val="3281"/>
              </a:lnSpc>
              <a:buNone/>
            </a:pPr>
            <a:r>
              <a:rPr lang="en-US" sz="2624" dirty="0">
                <a:solidFill>
                  <a:srgbClr val="EBCCBB"/>
                </a:solidFill>
                <a:latin typeface="Gelasio" pitchFamily="34" charset="0"/>
                <a:ea typeface="Gelasio" pitchFamily="34" charset="-122"/>
                <a:cs typeface="Gelasio" pitchFamily="34" charset="-120"/>
              </a:rPr>
              <a:t>2</a:t>
            </a:r>
            <a:endParaRPr lang="en-US" sz="2624" dirty="0"/>
          </a:p>
        </p:txBody>
      </p:sp>
      <p:sp>
        <p:nvSpPr>
          <p:cNvPr id="11" name="Text 9"/>
          <p:cNvSpPr/>
          <p:nvPr/>
        </p:nvSpPr>
        <p:spPr>
          <a:xfrm>
            <a:off x="9540835" y="2366843"/>
            <a:ext cx="1622346" cy="355402"/>
          </a:xfrm>
          <a:prstGeom prst="rect">
            <a:avLst/>
          </a:prstGeom>
          <a:noFill/>
          <a:ln/>
        </p:spPr>
        <p:txBody>
          <a:bodyPr wrap="non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Sayanthan Das</a:t>
            </a:r>
            <a:endParaRPr lang="en-US" sz="1750" dirty="0"/>
          </a:p>
        </p:txBody>
      </p:sp>
      <p:sp>
        <p:nvSpPr>
          <p:cNvPr id="12" name="Text 10"/>
          <p:cNvSpPr/>
          <p:nvPr/>
        </p:nvSpPr>
        <p:spPr>
          <a:xfrm>
            <a:off x="9608344" y="2968585"/>
            <a:ext cx="1622346" cy="355402"/>
          </a:xfrm>
          <a:prstGeom prst="rect">
            <a:avLst/>
          </a:prstGeom>
          <a:noFill/>
          <a:ln/>
        </p:spPr>
        <p:txBody>
          <a:bodyPr wrap="none" rtlCol="0" anchor="t"/>
          <a:lstStyle/>
          <a:p>
            <a:pPr marL="0" indent="0">
              <a:lnSpc>
                <a:spcPts val="2799"/>
              </a:lnSpc>
              <a:buNone/>
            </a:pPr>
            <a:endParaRPr lang="en-US" sz="1750" dirty="0"/>
          </a:p>
        </p:txBody>
      </p:sp>
      <p:sp>
        <p:nvSpPr>
          <p:cNvPr id="13" name="Shape 11"/>
          <p:cNvSpPr/>
          <p:nvPr/>
        </p:nvSpPr>
        <p:spPr>
          <a:xfrm>
            <a:off x="11452860" y="2341007"/>
            <a:ext cx="499943" cy="499943"/>
          </a:xfrm>
          <a:prstGeom prst="roundRect">
            <a:avLst>
              <a:gd name="adj" fmla="val 26667"/>
            </a:avLst>
          </a:prstGeom>
          <a:solidFill>
            <a:srgbClr val="393636"/>
          </a:solidFill>
          <a:ln/>
        </p:spPr>
        <p:txBody>
          <a:bodyPr/>
          <a:lstStyle/>
          <a:p>
            <a:endParaRPr lang="en-IN"/>
          </a:p>
        </p:txBody>
      </p:sp>
      <p:sp>
        <p:nvSpPr>
          <p:cNvPr id="14" name="Text 12"/>
          <p:cNvSpPr/>
          <p:nvPr/>
        </p:nvSpPr>
        <p:spPr>
          <a:xfrm>
            <a:off x="11611332" y="2382679"/>
            <a:ext cx="182880" cy="416481"/>
          </a:xfrm>
          <a:prstGeom prst="rect">
            <a:avLst/>
          </a:prstGeom>
          <a:noFill/>
          <a:ln/>
        </p:spPr>
        <p:txBody>
          <a:bodyPr wrap="none" rtlCol="0" anchor="t"/>
          <a:lstStyle/>
          <a:p>
            <a:pPr marL="0" indent="0" algn="ctr">
              <a:lnSpc>
                <a:spcPts val="3281"/>
              </a:lnSpc>
              <a:buNone/>
            </a:pPr>
            <a:r>
              <a:rPr lang="en-US" sz="2624" dirty="0">
                <a:solidFill>
                  <a:srgbClr val="EBCCBB"/>
                </a:solidFill>
                <a:latin typeface="Gelasio" pitchFamily="34" charset="0"/>
                <a:ea typeface="Gelasio" pitchFamily="34" charset="-122"/>
                <a:cs typeface="Gelasio" pitchFamily="34" charset="-120"/>
              </a:rPr>
              <a:t>3</a:t>
            </a:r>
            <a:endParaRPr lang="en-US" sz="2624" dirty="0"/>
          </a:p>
        </p:txBody>
      </p:sp>
      <p:sp>
        <p:nvSpPr>
          <p:cNvPr id="15" name="Text 13"/>
          <p:cNvSpPr/>
          <p:nvPr/>
        </p:nvSpPr>
        <p:spPr>
          <a:xfrm>
            <a:off x="12174974" y="2368336"/>
            <a:ext cx="1622346" cy="710803"/>
          </a:xfrm>
          <a:prstGeom prst="rect">
            <a:avLst/>
          </a:prstGeom>
          <a:noFill/>
          <a:ln/>
        </p:spPr>
        <p:txBody>
          <a:bodyPr wrap="squar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Anish Gudimetla</a:t>
            </a:r>
            <a:endParaRPr lang="en-US" sz="1750" dirty="0"/>
          </a:p>
        </p:txBody>
      </p:sp>
      <p:sp>
        <p:nvSpPr>
          <p:cNvPr id="16" name="Text 14"/>
          <p:cNvSpPr/>
          <p:nvPr/>
        </p:nvSpPr>
        <p:spPr>
          <a:xfrm>
            <a:off x="12174974" y="3323987"/>
            <a:ext cx="1622346" cy="355402"/>
          </a:xfrm>
          <a:prstGeom prst="rect">
            <a:avLst/>
          </a:prstGeom>
          <a:noFill/>
          <a:ln/>
        </p:spPr>
        <p:txBody>
          <a:bodyPr wrap="none" rtlCol="0" anchor="t"/>
          <a:lstStyle/>
          <a:p>
            <a:pPr marL="0" indent="0">
              <a:lnSpc>
                <a:spcPts val="2799"/>
              </a:lnSpc>
              <a:buNone/>
            </a:pPr>
            <a:endParaRPr lang="en-US" sz="1750" dirty="0"/>
          </a:p>
        </p:txBody>
      </p:sp>
      <p:sp>
        <p:nvSpPr>
          <p:cNvPr id="17" name="Shape 15"/>
          <p:cNvSpPr/>
          <p:nvPr/>
        </p:nvSpPr>
        <p:spPr>
          <a:xfrm>
            <a:off x="6319599" y="4079200"/>
            <a:ext cx="499943" cy="499943"/>
          </a:xfrm>
          <a:prstGeom prst="roundRect">
            <a:avLst>
              <a:gd name="adj" fmla="val 26667"/>
            </a:avLst>
          </a:prstGeom>
          <a:solidFill>
            <a:srgbClr val="393636"/>
          </a:solidFill>
          <a:ln/>
        </p:spPr>
        <p:txBody>
          <a:bodyPr/>
          <a:lstStyle/>
          <a:p>
            <a:endParaRPr lang="en-IN"/>
          </a:p>
        </p:txBody>
      </p:sp>
      <p:sp>
        <p:nvSpPr>
          <p:cNvPr id="18" name="Text 16"/>
          <p:cNvSpPr/>
          <p:nvPr/>
        </p:nvSpPr>
        <p:spPr>
          <a:xfrm>
            <a:off x="6474262" y="4120872"/>
            <a:ext cx="190500" cy="416481"/>
          </a:xfrm>
          <a:prstGeom prst="rect">
            <a:avLst/>
          </a:prstGeom>
          <a:noFill/>
          <a:ln/>
        </p:spPr>
        <p:txBody>
          <a:bodyPr wrap="none" rtlCol="0" anchor="t"/>
          <a:lstStyle/>
          <a:p>
            <a:pPr marL="0" indent="0" algn="ctr">
              <a:lnSpc>
                <a:spcPts val="3281"/>
              </a:lnSpc>
              <a:buNone/>
            </a:pPr>
            <a:r>
              <a:rPr lang="en-US" sz="2624" dirty="0">
                <a:solidFill>
                  <a:srgbClr val="EBCCBB"/>
                </a:solidFill>
                <a:latin typeface="Gelasio" pitchFamily="34" charset="0"/>
                <a:ea typeface="Gelasio" pitchFamily="34" charset="-122"/>
                <a:cs typeface="Gelasio" pitchFamily="34" charset="-120"/>
              </a:rPr>
              <a:t>4</a:t>
            </a:r>
            <a:endParaRPr lang="en-US" sz="2624" dirty="0"/>
          </a:p>
        </p:txBody>
      </p:sp>
      <p:sp>
        <p:nvSpPr>
          <p:cNvPr id="19" name="Text 17"/>
          <p:cNvSpPr/>
          <p:nvPr/>
        </p:nvSpPr>
        <p:spPr>
          <a:xfrm>
            <a:off x="7041713" y="4151471"/>
            <a:ext cx="1622346" cy="355402"/>
          </a:xfrm>
          <a:prstGeom prst="rect">
            <a:avLst/>
          </a:prstGeom>
          <a:noFill/>
          <a:ln/>
        </p:spPr>
        <p:txBody>
          <a:bodyPr wrap="non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Shivangi Singh</a:t>
            </a:r>
            <a:endParaRPr lang="en-US" sz="1750" dirty="0"/>
          </a:p>
        </p:txBody>
      </p:sp>
      <p:sp>
        <p:nvSpPr>
          <p:cNvPr id="20" name="Text 18"/>
          <p:cNvSpPr/>
          <p:nvPr/>
        </p:nvSpPr>
        <p:spPr>
          <a:xfrm>
            <a:off x="7041713" y="4706779"/>
            <a:ext cx="1622346" cy="355402"/>
          </a:xfrm>
          <a:prstGeom prst="rect">
            <a:avLst/>
          </a:prstGeom>
          <a:noFill/>
          <a:ln/>
        </p:spPr>
        <p:txBody>
          <a:bodyPr wrap="none" rtlCol="0" anchor="t"/>
          <a:lstStyle/>
          <a:p>
            <a:pPr marL="0" indent="0">
              <a:lnSpc>
                <a:spcPts val="2799"/>
              </a:lnSpc>
              <a:buNone/>
            </a:pPr>
            <a:endParaRPr lang="en-US" sz="1750" dirty="0"/>
          </a:p>
        </p:txBody>
      </p:sp>
      <p:sp>
        <p:nvSpPr>
          <p:cNvPr id="21" name="Shape 19"/>
          <p:cNvSpPr/>
          <p:nvPr/>
        </p:nvSpPr>
        <p:spPr>
          <a:xfrm>
            <a:off x="8886230" y="4079200"/>
            <a:ext cx="499943" cy="499943"/>
          </a:xfrm>
          <a:prstGeom prst="roundRect">
            <a:avLst>
              <a:gd name="adj" fmla="val 26667"/>
            </a:avLst>
          </a:prstGeom>
          <a:solidFill>
            <a:srgbClr val="393636"/>
          </a:solidFill>
          <a:ln/>
        </p:spPr>
        <p:txBody>
          <a:bodyPr/>
          <a:lstStyle/>
          <a:p>
            <a:endParaRPr lang="en-IN"/>
          </a:p>
        </p:txBody>
      </p:sp>
      <p:sp>
        <p:nvSpPr>
          <p:cNvPr id="22" name="Text 20"/>
          <p:cNvSpPr/>
          <p:nvPr/>
        </p:nvSpPr>
        <p:spPr>
          <a:xfrm>
            <a:off x="9048512" y="4120872"/>
            <a:ext cx="175260" cy="416481"/>
          </a:xfrm>
          <a:prstGeom prst="rect">
            <a:avLst/>
          </a:prstGeom>
          <a:noFill/>
          <a:ln/>
        </p:spPr>
        <p:txBody>
          <a:bodyPr wrap="none" rtlCol="0" anchor="t"/>
          <a:lstStyle/>
          <a:p>
            <a:pPr marL="0" indent="0" algn="ctr">
              <a:lnSpc>
                <a:spcPts val="3281"/>
              </a:lnSpc>
              <a:buNone/>
            </a:pPr>
            <a:r>
              <a:rPr lang="en-US" sz="2624" dirty="0">
                <a:solidFill>
                  <a:srgbClr val="EBCCBB"/>
                </a:solidFill>
                <a:latin typeface="Gelasio" pitchFamily="34" charset="0"/>
                <a:ea typeface="Gelasio" pitchFamily="34" charset="-122"/>
                <a:cs typeface="Gelasio" pitchFamily="34" charset="-120"/>
              </a:rPr>
              <a:t>5</a:t>
            </a:r>
            <a:endParaRPr lang="en-US" sz="2624" dirty="0"/>
          </a:p>
        </p:txBody>
      </p:sp>
      <p:sp>
        <p:nvSpPr>
          <p:cNvPr id="23" name="Text 21"/>
          <p:cNvSpPr/>
          <p:nvPr/>
        </p:nvSpPr>
        <p:spPr>
          <a:xfrm>
            <a:off x="9608344" y="4084254"/>
            <a:ext cx="1622346" cy="710803"/>
          </a:xfrm>
          <a:prstGeom prst="rect">
            <a:avLst/>
          </a:prstGeom>
          <a:noFill/>
          <a:ln/>
        </p:spPr>
        <p:txBody>
          <a:bodyPr wrap="squar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Surya Manjunathan G</a:t>
            </a:r>
            <a:endParaRPr lang="en-US" sz="1750" dirty="0"/>
          </a:p>
        </p:txBody>
      </p:sp>
      <p:sp>
        <p:nvSpPr>
          <p:cNvPr id="24" name="Text 22"/>
          <p:cNvSpPr/>
          <p:nvPr/>
        </p:nvSpPr>
        <p:spPr>
          <a:xfrm>
            <a:off x="9608344" y="5062180"/>
            <a:ext cx="1622346" cy="355402"/>
          </a:xfrm>
          <a:prstGeom prst="rect">
            <a:avLst/>
          </a:prstGeom>
          <a:noFill/>
          <a:ln/>
        </p:spPr>
        <p:txBody>
          <a:bodyPr wrap="none" rtlCol="0" anchor="t"/>
          <a:lstStyle/>
          <a:p>
            <a:pPr marL="0" indent="0">
              <a:lnSpc>
                <a:spcPts val="2799"/>
              </a:lnSpc>
              <a:buNone/>
            </a:pPr>
            <a:endParaRPr lang="en-US" sz="1750" dirty="0"/>
          </a:p>
        </p:txBody>
      </p:sp>
      <p:sp>
        <p:nvSpPr>
          <p:cNvPr id="25" name="Shape 23"/>
          <p:cNvSpPr/>
          <p:nvPr/>
        </p:nvSpPr>
        <p:spPr>
          <a:xfrm>
            <a:off x="11452860" y="4079200"/>
            <a:ext cx="499943" cy="499943"/>
          </a:xfrm>
          <a:prstGeom prst="roundRect">
            <a:avLst>
              <a:gd name="adj" fmla="val 26667"/>
            </a:avLst>
          </a:prstGeom>
          <a:solidFill>
            <a:srgbClr val="393636"/>
          </a:solidFill>
          <a:ln/>
        </p:spPr>
        <p:txBody>
          <a:bodyPr/>
          <a:lstStyle/>
          <a:p>
            <a:endParaRPr lang="en-IN"/>
          </a:p>
        </p:txBody>
      </p:sp>
      <p:sp>
        <p:nvSpPr>
          <p:cNvPr id="26" name="Text 24"/>
          <p:cNvSpPr/>
          <p:nvPr/>
        </p:nvSpPr>
        <p:spPr>
          <a:xfrm>
            <a:off x="11607522" y="4120872"/>
            <a:ext cx="190500" cy="416481"/>
          </a:xfrm>
          <a:prstGeom prst="rect">
            <a:avLst/>
          </a:prstGeom>
          <a:noFill/>
          <a:ln/>
        </p:spPr>
        <p:txBody>
          <a:bodyPr wrap="none" rtlCol="0" anchor="t"/>
          <a:lstStyle/>
          <a:p>
            <a:pPr marL="0" indent="0" algn="ctr">
              <a:lnSpc>
                <a:spcPts val="3281"/>
              </a:lnSpc>
              <a:buNone/>
            </a:pPr>
            <a:r>
              <a:rPr lang="en-US" sz="2624" dirty="0">
                <a:solidFill>
                  <a:srgbClr val="EBCCBB"/>
                </a:solidFill>
                <a:latin typeface="Gelasio" pitchFamily="34" charset="0"/>
                <a:ea typeface="Gelasio" pitchFamily="34" charset="-122"/>
                <a:cs typeface="Gelasio" pitchFamily="34" charset="-120"/>
              </a:rPr>
              <a:t>6</a:t>
            </a:r>
            <a:endParaRPr lang="en-US" sz="2624" dirty="0"/>
          </a:p>
        </p:txBody>
      </p:sp>
      <p:sp>
        <p:nvSpPr>
          <p:cNvPr id="27" name="Text 25"/>
          <p:cNvSpPr/>
          <p:nvPr/>
        </p:nvSpPr>
        <p:spPr>
          <a:xfrm>
            <a:off x="12174974" y="4151471"/>
            <a:ext cx="1622346" cy="355402"/>
          </a:xfrm>
          <a:prstGeom prst="rect">
            <a:avLst/>
          </a:prstGeom>
          <a:noFill/>
          <a:ln/>
        </p:spPr>
        <p:txBody>
          <a:bodyPr wrap="none" rtlCol="0" anchor="t"/>
          <a:lstStyle/>
          <a:p>
            <a:pPr marL="0" indent="0">
              <a:lnSpc>
                <a:spcPts val="2799"/>
              </a:lnSpc>
              <a:buNone/>
            </a:pPr>
            <a:r>
              <a:rPr lang="en-US" sz="1750" dirty="0" err="1">
                <a:solidFill>
                  <a:srgbClr val="C9C2C0"/>
                </a:solidFill>
                <a:latin typeface="Gelasio" pitchFamily="34" charset="0"/>
                <a:ea typeface="Gelasio" pitchFamily="34" charset="-122"/>
                <a:cs typeface="Gelasio" pitchFamily="34" charset="-120"/>
              </a:rPr>
              <a:t>Shambavi</a:t>
            </a:r>
            <a:r>
              <a:rPr lang="en-US" sz="1750" dirty="0">
                <a:solidFill>
                  <a:srgbClr val="C9C2C0"/>
                </a:solidFill>
                <a:latin typeface="Gelasio" pitchFamily="34" charset="0"/>
                <a:ea typeface="Gelasio" pitchFamily="34" charset="-122"/>
                <a:cs typeface="Gelasio" pitchFamily="34" charset="-120"/>
              </a:rPr>
              <a:t> </a:t>
            </a:r>
            <a:r>
              <a:rPr lang="en-US" sz="1750" dirty="0" err="1">
                <a:solidFill>
                  <a:srgbClr val="C9C2C0"/>
                </a:solidFill>
                <a:latin typeface="Gelasio" pitchFamily="34" charset="0"/>
                <a:ea typeface="Gelasio" pitchFamily="34" charset="-122"/>
                <a:cs typeface="Gelasio" pitchFamily="34" charset="-120"/>
              </a:rPr>
              <a:t>Narulkar</a:t>
            </a:r>
            <a:endParaRPr lang="en-US" sz="1750" dirty="0"/>
          </a:p>
        </p:txBody>
      </p:sp>
      <p:sp>
        <p:nvSpPr>
          <p:cNvPr id="28" name="Text 26"/>
          <p:cNvSpPr/>
          <p:nvPr/>
        </p:nvSpPr>
        <p:spPr>
          <a:xfrm>
            <a:off x="12174974" y="4706779"/>
            <a:ext cx="1622346" cy="355402"/>
          </a:xfrm>
          <a:prstGeom prst="rect">
            <a:avLst/>
          </a:prstGeom>
          <a:noFill/>
          <a:ln/>
        </p:spPr>
        <p:txBody>
          <a:bodyPr wrap="none" rtlCol="0" anchor="t"/>
          <a:lstStyle/>
          <a:p>
            <a:pPr marL="0" indent="0">
              <a:lnSpc>
                <a:spcPts val="2799"/>
              </a:lnSpc>
              <a:buNone/>
            </a:pPr>
            <a:endParaRPr lang="en-US" sz="1750" dirty="0"/>
          </a:p>
        </p:txBody>
      </p:sp>
      <p:sp>
        <p:nvSpPr>
          <p:cNvPr id="29" name="Shape 27"/>
          <p:cNvSpPr/>
          <p:nvPr/>
        </p:nvSpPr>
        <p:spPr>
          <a:xfrm>
            <a:off x="6319599" y="5817394"/>
            <a:ext cx="499943" cy="499943"/>
          </a:xfrm>
          <a:prstGeom prst="roundRect">
            <a:avLst>
              <a:gd name="adj" fmla="val 26667"/>
            </a:avLst>
          </a:prstGeom>
          <a:solidFill>
            <a:srgbClr val="393636"/>
          </a:solidFill>
          <a:ln/>
        </p:spPr>
        <p:txBody>
          <a:bodyPr/>
          <a:lstStyle/>
          <a:p>
            <a:endParaRPr lang="en-IN"/>
          </a:p>
        </p:txBody>
      </p:sp>
      <p:sp>
        <p:nvSpPr>
          <p:cNvPr id="30" name="Text 28"/>
          <p:cNvSpPr/>
          <p:nvPr/>
        </p:nvSpPr>
        <p:spPr>
          <a:xfrm>
            <a:off x="6485692" y="5859066"/>
            <a:ext cx="167640" cy="416481"/>
          </a:xfrm>
          <a:prstGeom prst="rect">
            <a:avLst/>
          </a:prstGeom>
          <a:noFill/>
          <a:ln/>
        </p:spPr>
        <p:txBody>
          <a:bodyPr wrap="none" rtlCol="0" anchor="t"/>
          <a:lstStyle/>
          <a:p>
            <a:pPr marL="0" indent="0" algn="ctr">
              <a:lnSpc>
                <a:spcPts val="3281"/>
              </a:lnSpc>
              <a:buNone/>
            </a:pPr>
            <a:r>
              <a:rPr lang="en-US" sz="2624" dirty="0">
                <a:solidFill>
                  <a:srgbClr val="EBCCBB"/>
                </a:solidFill>
                <a:latin typeface="Gelasio" pitchFamily="34" charset="0"/>
                <a:ea typeface="Gelasio" pitchFamily="34" charset="-122"/>
                <a:cs typeface="Gelasio" pitchFamily="34" charset="-120"/>
              </a:rPr>
              <a:t>7</a:t>
            </a:r>
            <a:endParaRPr lang="en-US" sz="2624" dirty="0"/>
          </a:p>
        </p:txBody>
      </p:sp>
      <p:sp>
        <p:nvSpPr>
          <p:cNvPr id="31" name="Text 29"/>
          <p:cNvSpPr/>
          <p:nvPr/>
        </p:nvSpPr>
        <p:spPr>
          <a:xfrm>
            <a:off x="7041713" y="5889665"/>
            <a:ext cx="2905601" cy="355402"/>
          </a:xfrm>
          <a:prstGeom prst="rect">
            <a:avLst/>
          </a:prstGeom>
          <a:noFill/>
          <a:ln/>
        </p:spPr>
        <p:txBody>
          <a:bodyPr wrap="non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Ruchika Jaiswal</a:t>
            </a:r>
            <a:endParaRPr lang="en-US" sz="1750" dirty="0"/>
          </a:p>
        </p:txBody>
      </p:sp>
      <p:sp>
        <p:nvSpPr>
          <p:cNvPr id="32" name="Text 30"/>
          <p:cNvSpPr/>
          <p:nvPr/>
        </p:nvSpPr>
        <p:spPr>
          <a:xfrm>
            <a:off x="7041713" y="6444972"/>
            <a:ext cx="2905601" cy="355402"/>
          </a:xfrm>
          <a:prstGeom prst="rect">
            <a:avLst/>
          </a:prstGeom>
          <a:noFill/>
          <a:ln/>
        </p:spPr>
        <p:txBody>
          <a:bodyPr wrap="none" rtlCol="0" anchor="t"/>
          <a:lstStyle/>
          <a:p>
            <a:pPr marL="0" indent="0">
              <a:lnSpc>
                <a:spcPts val="2799"/>
              </a:lnSpc>
              <a:buNone/>
            </a:pPr>
            <a:endParaRPr lang="en-US" sz="1750" dirty="0"/>
          </a:p>
        </p:txBody>
      </p:sp>
      <p:sp>
        <p:nvSpPr>
          <p:cNvPr id="33" name="Shape 31"/>
          <p:cNvSpPr/>
          <p:nvPr/>
        </p:nvSpPr>
        <p:spPr>
          <a:xfrm>
            <a:off x="8894030" y="5792931"/>
            <a:ext cx="499943" cy="499943"/>
          </a:xfrm>
          <a:prstGeom prst="roundRect">
            <a:avLst>
              <a:gd name="adj" fmla="val 26667"/>
            </a:avLst>
          </a:prstGeom>
          <a:solidFill>
            <a:srgbClr val="393636"/>
          </a:solidFill>
          <a:ln/>
        </p:spPr>
        <p:txBody>
          <a:bodyPr/>
          <a:lstStyle/>
          <a:p>
            <a:endParaRPr lang="en-IN"/>
          </a:p>
        </p:txBody>
      </p:sp>
      <p:sp>
        <p:nvSpPr>
          <p:cNvPr id="34" name="Text 32"/>
          <p:cNvSpPr/>
          <p:nvPr/>
        </p:nvSpPr>
        <p:spPr>
          <a:xfrm>
            <a:off x="9068027" y="5828586"/>
            <a:ext cx="198120" cy="416481"/>
          </a:xfrm>
          <a:prstGeom prst="rect">
            <a:avLst/>
          </a:prstGeom>
          <a:noFill/>
          <a:ln/>
        </p:spPr>
        <p:txBody>
          <a:bodyPr wrap="none" rtlCol="0" anchor="t"/>
          <a:lstStyle/>
          <a:p>
            <a:pPr marL="0" indent="0" algn="ctr">
              <a:lnSpc>
                <a:spcPts val="3281"/>
              </a:lnSpc>
              <a:buNone/>
            </a:pPr>
            <a:r>
              <a:rPr lang="en-US" sz="2624" dirty="0">
                <a:solidFill>
                  <a:srgbClr val="EBCCBB"/>
                </a:solidFill>
                <a:latin typeface="Gelasio" pitchFamily="34" charset="0"/>
                <a:ea typeface="Gelasio" pitchFamily="34" charset="-122"/>
                <a:cs typeface="Gelasio" pitchFamily="34" charset="-120"/>
              </a:rPr>
              <a:t>8</a:t>
            </a:r>
            <a:endParaRPr lang="en-US" sz="2624" dirty="0"/>
          </a:p>
        </p:txBody>
      </p:sp>
      <p:sp>
        <p:nvSpPr>
          <p:cNvPr id="35" name="Text 33"/>
          <p:cNvSpPr/>
          <p:nvPr/>
        </p:nvSpPr>
        <p:spPr>
          <a:xfrm>
            <a:off x="9608344" y="5995410"/>
            <a:ext cx="2905601" cy="355402"/>
          </a:xfrm>
          <a:prstGeom prst="rect">
            <a:avLst/>
          </a:prstGeom>
          <a:noFill/>
          <a:ln/>
        </p:spPr>
        <p:txBody>
          <a:bodyPr wrap="non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Reema </a:t>
            </a:r>
            <a:r>
              <a:rPr lang="en-US" sz="1750" dirty="0" err="1">
                <a:solidFill>
                  <a:srgbClr val="C9C2C0"/>
                </a:solidFill>
                <a:latin typeface="Gelasio" pitchFamily="34" charset="0"/>
                <a:ea typeface="Gelasio" pitchFamily="34" charset="-122"/>
                <a:cs typeface="Gelasio" pitchFamily="34" charset="-120"/>
              </a:rPr>
              <a:t>Dhanwani</a:t>
            </a:r>
            <a:endParaRPr lang="en-US" sz="1750" dirty="0"/>
          </a:p>
        </p:txBody>
      </p:sp>
      <p:sp>
        <p:nvSpPr>
          <p:cNvPr id="36" name="Text 34"/>
          <p:cNvSpPr/>
          <p:nvPr/>
        </p:nvSpPr>
        <p:spPr>
          <a:xfrm>
            <a:off x="10891599" y="6444972"/>
            <a:ext cx="2905601" cy="355402"/>
          </a:xfrm>
          <a:prstGeom prst="rect">
            <a:avLst/>
          </a:prstGeom>
          <a:noFill/>
          <a:ln/>
        </p:spPr>
        <p:txBody>
          <a:bodyPr wrap="none" rtlCol="0" anchor="t"/>
          <a:lstStyle/>
          <a:p>
            <a:pPr marL="0" indent="0">
              <a:lnSpc>
                <a:spcPts val="2799"/>
              </a:lnSpc>
              <a:buNone/>
            </a:pPr>
            <a:endParaRPr lang="en-US" sz="1750" dirty="0"/>
          </a:p>
        </p:txBody>
      </p:sp>
      <p:pic>
        <p:nvPicPr>
          <p:cNvPr id="37" name="Image 0" descr="preencoded.png"/>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636687"/>
            <a:ext cx="14630400" cy="8985409"/>
          </a:xfrm>
          <a:prstGeom prst="rect">
            <a:avLst/>
          </a:prstGeom>
          <a:solidFill>
            <a:srgbClr val="464342"/>
          </a:solidFill>
          <a:ln/>
        </p:spPr>
        <p:txBody>
          <a:bodyPr/>
          <a:lstStyle/>
          <a:p>
            <a:endParaRPr lang="en-IN"/>
          </a:p>
        </p:txBody>
      </p:sp>
      <p:sp>
        <p:nvSpPr>
          <p:cNvPr id="4" name="Text 2"/>
          <p:cNvSpPr/>
          <p:nvPr/>
        </p:nvSpPr>
        <p:spPr>
          <a:xfrm>
            <a:off x="5353937" y="342612"/>
            <a:ext cx="3110746" cy="486013"/>
          </a:xfrm>
          <a:prstGeom prst="rect">
            <a:avLst/>
          </a:prstGeom>
          <a:noFill/>
          <a:ln/>
        </p:spPr>
        <p:txBody>
          <a:bodyPr wrap="none" rtlCol="0" anchor="t"/>
          <a:lstStyle/>
          <a:p>
            <a:pPr marL="0" indent="0">
              <a:lnSpc>
                <a:spcPts val="3827"/>
              </a:lnSpc>
              <a:buNone/>
            </a:pPr>
            <a:r>
              <a:rPr lang="en-US" sz="3062" dirty="0">
                <a:solidFill>
                  <a:srgbClr val="EBCCBB"/>
                </a:solidFill>
                <a:latin typeface="Gelasio" pitchFamily="34" charset="0"/>
                <a:ea typeface="Gelasio" pitchFamily="34" charset="-122"/>
                <a:cs typeface="Gelasio" pitchFamily="34" charset="-120"/>
              </a:rPr>
              <a:t>Introduction</a:t>
            </a:r>
            <a:endParaRPr lang="en-US" sz="3062" dirty="0"/>
          </a:p>
        </p:txBody>
      </p:sp>
      <p:pic>
        <p:nvPicPr>
          <p:cNvPr id="5" name="Image 0" descr="preencoded.png"/>
          <p:cNvPicPr>
            <a:picLocks noChangeAspect="1"/>
          </p:cNvPicPr>
          <p:nvPr/>
        </p:nvPicPr>
        <p:blipFill>
          <a:blip r:embed="rId3"/>
          <a:stretch>
            <a:fillRect/>
          </a:stretch>
        </p:blipFill>
        <p:spPr>
          <a:xfrm>
            <a:off x="697577" y="1725461"/>
            <a:ext cx="3577352" cy="2210872"/>
          </a:xfrm>
          <a:prstGeom prst="rect">
            <a:avLst/>
          </a:prstGeom>
        </p:spPr>
      </p:pic>
      <p:sp>
        <p:nvSpPr>
          <p:cNvPr id="6" name="Text 3"/>
          <p:cNvSpPr/>
          <p:nvPr/>
        </p:nvSpPr>
        <p:spPr>
          <a:xfrm>
            <a:off x="1037122" y="4229982"/>
            <a:ext cx="2103120" cy="243007"/>
          </a:xfrm>
          <a:prstGeom prst="rect">
            <a:avLst/>
          </a:prstGeom>
          <a:noFill/>
          <a:ln/>
        </p:spPr>
        <p:txBody>
          <a:bodyPr wrap="none" rtlCol="0" anchor="t"/>
          <a:lstStyle/>
          <a:p>
            <a:pPr marL="0" indent="0" algn="l">
              <a:lnSpc>
                <a:spcPts val="1914"/>
              </a:lnSpc>
              <a:buNone/>
            </a:pPr>
            <a:r>
              <a:rPr lang="en-US" dirty="0">
                <a:solidFill>
                  <a:srgbClr val="EBCCBB"/>
                </a:solidFill>
                <a:latin typeface="Gelasio" pitchFamily="34" charset="0"/>
                <a:ea typeface="Gelasio" pitchFamily="34" charset="-122"/>
                <a:cs typeface="Gelasio" pitchFamily="34" charset="-120"/>
              </a:rPr>
              <a:t>Streamlined Scheduling</a:t>
            </a:r>
            <a:endParaRPr lang="en-US" dirty="0"/>
          </a:p>
        </p:txBody>
      </p:sp>
      <p:sp>
        <p:nvSpPr>
          <p:cNvPr id="7" name="Text 4"/>
          <p:cNvSpPr/>
          <p:nvPr/>
        </p:nvSpPr>
        <p:spPr>
          <a:xfrm>
            <a:off x="771641" y="4791333"/>
            <a:ext cx="3577352" cy="746165"/>
          </a:xfrm>
          <a:prstGeom prst="rect">
            <a:avLst/>
          </a:prstGeom>
          <a:noFill/>
          <a:ln/>
        </p:spPr>
        <p:txBody>
          <a:bodyPr wrap="square" rtlCol="0" anchor="t"/>
          <a:lstStyle/>
          <a:p>
            <a:pPr marL="0" indent="0" algn="l">
              <a:lnSpc>
                <a:spcPts val="1960"/>
              </a:lnSpc>
              <a:buNone/>
            </a:pPr>
            <a:r>
              <a:rPr lang="en-US" dirty="0">
                <a:solidFill>
                  <a:srgbClr val="C9C2C0"/>
                </a:solidFill>
                <a:latin typeface="Gelasio" pitchFamily="34" charset="0"/>
                <a:ea typeface="Gelasio" pitchFamily="34" charset="-122"/>
                <a:cs typeface="Gelasio" pitchFamily="34" charset="-120"/>
              </a:rPr>
              <a:t>Effortlessly check real-time availability, book meeting rooms, and receive notifications through our user-friendly interface.</a:t>
            </a:r>
            <a:endParaRPr lang="en-US" dirty="0"/>
          </a:p>
        </p:txBody>
      </p:sp>
      <p:pic>
        <p:nvPicPr>
          <p:cNvPr id="8" name="Image 1" descr="preencoded.png"/>
          <p:cNvPicPr>
            <a:picLocks noChangeAspect="1"/>
          </p:cNvPicPr>
          <p:nvPr/>
        </p:nvPicPr>
        <p:blipFill>
          <a:blip r:embed="rId4"/>
          <a:stretch>
            <a:fillRect/>
          </a:stretch>
        </p:blipFill>
        <p:spPr>
          <a:xfrm>
            <a:off x="9634871" y="1788627"/>
            <a:ext cx="3577471" cy="2210991"/>
          </a:xfrm>
          <a:prstGeom prst="rect">
            <a:avLst/>
          </a:prstGeom>
        </p:spPr>
      </p:pic>
      <p:sp>
        <p:nvSpPr>
          <p:cNvPr id="9" name="Text 5"/>
          <p:cNvSpPr/>
          <p:nvPr/>
        </p:nvSpPr>
        <p:spPr>
          <a:xfrm>
            <a:off x="9836618" y="4207637"/>
            <a:ext cx="2110740" cy="243007"/>
          </a:xfrm>
          <a:prstGeom prst="rect">
            <a:avLst/>
          </a:prstGeom>
          <a:noFill/>
          <a:ln/>
        </p:spPr>
        <p:txBody>
          <a:bodyPr wrap="none" rtlCol="0" anchor="t"/>
          <a:lstStyle/>
          <a:p>
            <a:pPr marL="0" indent="0" algn="l">
              <a:lnSpc>
                <a:spcPts val="1914"/>
              </a:lnSpc>
              <a:buNone/>
            </a:pPr>
            <a:r>
              <a:rPr lang="en-US" dirty="0">
                <a:solidFill>
                  <a:srgbClr val="EBCCBB"/>
                </a:solidFill>
                <a:latin typeface="Gelasio" pitchFamily="34" charset="0"/>
                <a:ea typeface="Gelasio" pitchFamily="34" charset="-122"/>
                <a:cs typeface="Gelasio" pitchFamily="34" charset="-120"/>
              </a:rPr>
              <a:t>Improved Collaboration</a:t>
            </a:r>
            <a:endParaRPr lang="en-US" dirty="0"/>
          </a:p>
        </p:txBody>
      </p:sp>
      <p:sp>
        <p:nvSpPr>
          <p:cNvPr id="10" name="Text 6"/>
          <p:cNvSpPr/>
          <p:nvPr/>
        </p:nvSpPr>
        <p:spPr>
          <a:xfrm>
            <a:off x="9220497" y="4768988"/>
            <a:ext cx="3577471" cy="746165"/>
          </a:xfrm>
          <a:prstGeom prst="rect">
            <a:avLst/>
          </a:prstGeom>
          <a:noFill/>
          <a:ln/>
        </p:spPr>
        <p:txBody>
          <a:bodyPr wrap="square" rtlCol="0" anchor="t"/>
          <a:lstStyle/>
          <a:p>
            <a:pPr marL="0" indent="0" algn="l">
              <a:lnSpc>
                <a:spcPts val="1960"/>
              </a:lnSpc>
              <a:buNone/>
            </a:pPr>
            <a:r>
              <a:rPr lang="en-US" dirty="0">
                <a:solidFill>
                  <a:srgbClr val="C9C2C0"/>
                </a:solidFill>
                <a:latin typeface="Gelasio" pitchFamily="34" charset="0"/>
                <a:ea typeface="Gelasio" pitchFamily="34" charset="-122"/>
                <a:cs typeface="Gelasio" pitchFamily="34" charset="-120"/>
              </a:rPr>
              <a:t>Facilitate seamless coordination and enhance teamwork with automated meeting room bookings and easy cancellation options.</a:t>
            </a:r>
            <a:endParaRPr lang="en-US" dirty="0"/>
          </a:p>
        </p:txBody>
      </p:sp>
      <p:pic>
        <p:nvPicPr>
          <p:cNvPr id="11" name="Image 2" descr="preencoded.png"/>
          <p:cNvPicPr>
            <a:picLocks noChangeAspect="1"/>
          </p:cNvPicPr>
          <p:nvPr/>
        </p:nvPicPr>
        <p:blipFill>
          <a:blip r:embed="rId5"/>
          <a:stretch>
            <a:fillRect/>
          </a:stretch>
        </p:blipFill>
        <p:spPr>
          <a:xfrm>
            <a:off x="5016283" y="1788746"/>
            <a:ext cx="3577352" cy="2210872"/>
          </a:xfrm>
          <a:prstGeom prst="rect">
            <a:avLst/>
          </a:prstGeom>
        </p:spPr>
      </p:pic>
      <p:sp>
        <p:nvSpPr>
          <p:cNvPr id="12" name="Text 7"/>
          <p:cNvSpPr/>
          <p:nvPr/>
        </p:nvSpPr>
        <p:spPr>
          <a:xfrm>
            <a:off x="5661660" y="4229982"/>
            <a:ext cx="1653540" cy="243007"/>
          </a:xfrm>
          <a:prstGeom prst="rect">
            <a:avLst/>
          </a:prstGeom>
          <a:noFill/>
          <a:ln/>
        </p:spPr>
        <p:txBody>
          <a:bodyPr wrap="none" rtlCol="0" anchor="t"/>
          <a:lstStyle/>
          <a:p>
            <a:pPr marL="0" indent="0" algn="l">
              <a:lnSpc>
                <a:spcPts val="1914"/>
              </a:lnSpc>
              <a:buNone/>
            </a:pPr>
            <a:r>
              <a:rPr lang="en-US" dirty="0">
                <a:solidFill>
                  <a:srgbClr val="EBCCBB"/>
                </a:solidFill>
                <a:latin typeface="Gelasio" pitchFamily="34" charset="0"/>
                <a:ea typeface="Gelasio" pitchFamily="34" charset="-122"/>
                <a:cs typeface="Gelasio" pitchFamily="34" charset="-120"/>
              </a:rPr>
              <a:t>Time Management</a:t>
            </a:r>
            <a:endParaRPr lang="en-US" dirty="0"/>
          </a:p>
        </p:txBody>
      </p:sp>
      <p:sp>
        <p:nvSpPr>
          <p:cNvPr id="13" name="Text 8"/>
          <p:cNvSpPr/>
          <p:nvPr/>
        </p:nvSpPr>
        <p:spPr>
          <a:xfrm>
            <a:off x="4887331" y="4788933"/>
            <a:ext cx="3577352" cy="746165"/>
          </a:xfrm>
          <a:prstGeom prst="rect">
            <a:avLst/>
          </a:prstGeom>
          <a:noFill/>
          <a:ln/>
        </p:spPr>
        <p:txBody>
          <a:bodyPr wrap="square" rtlCol="0" anchor="t"/>
          <a:lstStyle/>
          <a:p>
            <a:pPr marL="0" indent="0" algn="l">
              <a:lnSpc>
                <a:spcPts val="1960"/>
              </a:lnSpc>
              <a:buNone/>
            </a:pPr>
            <a:r>
              <a:rPr lang="en-US" dirty="0">
                <a:solidFill>
                  <a:srgbClr val="C9C2C0"/>
                </a:solidFill>
                <a:latin typeface="Gelasio" pitchFamily="34" charset="0"/>
                <a:ea typeface="Gelasio" pitchFamily="34" charset="-122"/>
                <a:cs typeface="Gelasio" pitchFamily="34" charset="-120"/>
              </a:rPr>
              <a:t>Maximize productivity by saving time and reducing conflicts with an efficient system for managing meeting room reservations</a:t>
            </a:r>
            <a:r>
              <a:rPr lang="en-US" sz="1225" dirty="0">
                <a:solidFill>
                  <a:srgbClr val="C9C2C0"/>
                </a:solidFill>
                <a:latin typeface="Gelasio" pitchFamily="34" charset="0"/>
                <a:ea typeface="Gelasio" pitchFamily="34" charset="-122"/>
                <a:cs typeface="Gelasio" pitchFamily="34" charset="-120"/>
              </a:rPr>
              <a:t>.</a:t>
            </a:r>
            <a:endParaRPr lang="en-US" sz="1225"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21266"/>
            <a:ext cx="14630400" cy="8229600"/>
          </a:xfrm>
          <a:prstGeom prst="rect">
            <a:avLst/>
          </a:prstGeom>
          <a:solidFill>
            <a:srgbClr val="464342"/>
          </a:solidFill>
          <a:ln/>
        </p:spPr>
        <p:txBody>
          <a:bodyPr/>
          <a:lstStyle/>
          <a:p>
            <a:endParaRPr lang="en-IN" dirty="0"/>
          </a:p>
        </p:txBody>
      </p:sp>
      <p:sp>
        <p:nvSpPr>
          <p:cNvPr id="4" name="Text 2"/>
          <p:cNvSpPr/>
          <p:nvPr/>
        </p:nvSpPr>
        <p:spPr>
          <a:xfrm>
            <a:off x="2037993" y="1354455"/>
            <a:ext cx="4443889" cy="694373"/>
          </a:xfrm>
          <a:prstGeom prst="rect">
            <a:avLst/>
          </a:prstGeom>
          <a:noFill/>
          <a:ln/>
        </p:spPr>
        <p:txBody>
          <a:bodyPr wrap="none" rtlCol="0" anchor="t"/>
          <a:lstStyle/>
          <a:p>
            <a:pPr marL="0" indent="0">
              <a:lnSpc>
                <a:spcPts val="5468"/>
              </a:lnSpc>
              <a:buNone/>
            </a:pPr>
            <a:r>
              <a:rPr lang="en-US" sz="4374" dirty="0">
                <a:solidFill>
                  <a:srgbClr val="EBCCBB"/>
                </a:solidFill>
                <a:latin typeface="Gelasio" pitchFamily="34" charset="0"/>
                <a:ea typeface="Gelasio" pitchFamily="34" charset="-122"/>
                <a:cs typeface="Gelasio" pitchFamily="34" charset="-120"/>
              </a:rPr>
              <a:t>Key Features</a:t>
            </a:r>
            <a:endParaRPr lang="en-US" sz="4374" dirty="0"/>
          </a:p>
        </p:txBody>
      </p:sp>
      <p:sp>
        <p:nvSpPr>
          <p:cNvPr id="5" name="Shape 3"/>
          <p:cNvSpPr/>
          <p:nvPr/>
        </p:nvSpPr>
        <p:spPr>
          <a:xfrm>
            <a:off x="2037993" y="2493169"/>
            <a:ext cx="5166122" cy="2079903"/>
          </a:xfrm>
          <a:prstGeom prst="roundRect">
            <a:avLst>
              <a:gd name="adj" fmla="val 6410"/>
            </a:avLst>
          </a:prstGeom>
          <a:solidFill>
            <a:srgbClr val="393636"/>
          </a:solidFill>
          <a:ln/>
        </p:spPr>
        <p:txBody>
          <a:bodyPr/>
          <a:lstStyle/>
          <a:p>
            <a:endParaRPr lang="en-IN"/>
          </a:p>
        </p:txBody>
      </p:sp>
      <p:sp>
        <p:nvSpPr>
          <p:cNvPr id="6" name="Text 4"/>
          <p:cNvSpPr/>
          <p:nvPr/>
        </p:nvSpPr>
        <p:spPr>
          <a:xfrm>
            <a:off x="2260163" y="2715339"/>
            <a:ext cx="2628900" cy="347186"/>
          </a:xfrm>
          <a:prstGeom prst="rect">
            <a:avLst/>
          </a:prstGeom>
          <a:noFill/>
          <a:ln/>
        </p:spPr>
        <p:txBody>
          <a:bodyPr wrap="none" rtlCol="0" anchor="t"/>
          <a:lstStyle/>
          <a:p>
            <a:pPr marL="0" indent="0">
              <a:lnSpc>
                <a:spcPts val="2734"/>
              </a:lnSpc>
              <a:buNone/>
            </a:pPr>
            <a:r>
              <a:rPr lang="en-US" sz="2187" dirty="0">
                <a:solidFill>
                  <a:srgbClr val="EBCCBB"/>
                </a:solidFill>
                <a:latin typeface="Gelasio" pitchFamily="34" charset="0"/>
                <a:ea typeface="Gelasio" pitchFamily="34" charset="-122"/>
                <a:cs typeface="Gelasio" pitchFamily="34" charset="-120"/>
              </a:rPr>
              <a:t>Real-time Availability</a:t>
            </a:r>
            <a:endParaRPr lang="en-US" sz="2187" dirty="0"/>
          </a:p>
        </p:txBody>
      </p:sp>
      <p:sp>
        <p:nvSpPr>
          <p:cNvPr id="7" name="Text 5"/>
          <p:cNvSpPr/>
          <p:nvPr/>
        </p:nvSpPr>
        <p:spPr>
          <a:xfrm>
            <a:off x="2260163" y="3284696"/>
            <a:ext cx="4721781" cy="1066205"/>
          </a:xfrm>
          <a:prstGeom prst="rect">
            <a:avLst/>
          </a:prstGeom>
          <a:noFill/>
          <a:ln/>
        </p:spPr>
        <p:txBody>
          <a:bodyPr wrap="squar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Instantly check the availability of meeting rooms, ensuring you always find the perfect space for your discussions.</a:t>
            </a:r>
            <a:endParaRPr lang="en-US" sz="1750" dirty="0"/>
          </a:p>
        </p:txBody>
      </p:sp>
      <p:sp>
        <p:nvSpPr>
          <p:cNvPr id="8" name="Shape 6"/>
          <p:cNvSpPr/>
          <p:nvPr/>
        </p:nvSpPr>
        <p:spPr>
          <a:xfrm>
            <a:off x="7426285" y="2493169"/>
            <a:ext cx="5166122" cy="2079903"/>
          </a:xfrm>
          <a:prstGeom prst="roundRect">
            <a:avLst>
              <a:gd name="adj" fmla="val 6410"/>
            </a:avLst>
          </a:prstGeom>
          <a:solidFill>
            <a:srgbClr val="393636"/>
          </a:solidFill>
          <a:ln/>
        </p:spPr>
        <p:txBody>
          <a:bodyPr/>
          <a:lstStyle/>
          <a:p>
            <a:endParaRPr lang="en-IN"/>
          </a:p>
        </p:txBody>
      </p:sp>
      <p:sp>
        <p:nvSpPr>
          <p:cNvPr id="9" name="Text 7"/>
          <p:cNvSpPr/>
          <p:nvPr/>
        </p:nvSpPr>
        <p:spPr>
          <a:xfrm>
            <a:off x="7648456" y="2715339"/>
            <a:ext cx="2773680" cy="347186"/>
          </a:xfrm>
          <a:prstGeom prst="rect">
            <a:avLst/>
          </a:prstGeom>
          <a:noFill/>
          <a:ln/>
        </p:spPr>
        <p:txBody>
          <a:bodyPr wrap="none" rtlCol="0" anchor="t"/>
          <a:lstStyle/>
          <a:p>
            <a:pPr marL="0" indent="0">
              <a:lnSpc>
                <a:spcPts val="2734"/>
              </a:lnSpc>
              <a:buNone/>
            </a:pPr>
            <a:r>
              <a:rPr lang="en-US" sz="2187" dirty="0">
                <a:solidFill>
                  <a:srgbClr val="EBCCBB"/>
                </a:solidFill>
                <a:latin typeface="Gelasio" pitchFamily="34" charset="0"/>
                <a:ea typeface="Gelasio" pitchFamily="34" charset="-122"/>
                <a:cs typeface="Gelasio" pitchFamily="34" charset="-120"/>
              </a:rPr>
              <a:t>User-friendly Interface</a:t>
            </a:r>
            <a:endParaRPr lang="en-US" sz="2187" dirty="0"/>
          </a:p>
        </p:txBody>
      </p:sp>
      <p:sp>
        <p:nvSpPr>
          <p:cNvPr id="10" name="Text 8"/>
          <p:cNvSpPr/>
          <p:nvPr/>
        </p:nvSpPr>
        <p:spPr>
          <a:xfrm>
            <a:off x="7648456" y="3284696"/>
            <a:ext cx="4721781" cy="1066205"/>
          </a:xfrm>
          <a:prstGeom prst="rect">
            <a:avLst/>
          </a:prstGeom>
          <a:noFill/>
          <a:ln/>
        </p:spPr>
        <p:txBody>
          <a:bodyPr wrap="squar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Experience hassle-free bookings and cancellations with our intuitive interface, designed to simplify the process.</a:t>
            </a:r>
            <a:endParaRPr lang="en-US" sz="1750" dirty="0"/>
          </a:p>
        </p:txBody>
      </p:sp>
      <p:sp>
        <p:nvSpPr>
          <p:cNvPr id="11" name="Shape 9"/>
          <p:cNvSpPr/>
          <p:nvPr/>
        </p:nvSpPr>
        <p:spPr>
          <a:xfrm>
            <a:off x="2037993" y="4795242"/>
            <a:ext cx="5166122" cy="2270999"/>
          </a:xfrm>
          <a:prstGeom prst="roundRect">
            <a:avLst>
              <a:gd name="adj" fmla="val 6410"/>
            </a:avLst>
          </a:prstGeom>
          <a:solidFill>
            <a:srgbClr val="393636"/>
          </a:solidFill>
          <a:ln/>
        </p:spPr>
        <p:txBody>
          <a:bodyPr/>
          <a:lstStyle/>
          <a:p>
            <a:endParaRPr lang="en-IN"/>
          </a:p>
        </p:txBody>
      </p:sp>
      <p:sp>
        <p:nvSpPr>
          <p:cNvPr id="12" name="Text 10"/>
          <p:cNvSpPr/>
          <p:nvPr/>
        </p:nvSpPr>
        <p:spPr>
          <a:xfrm>
            <a:off x="2260163" y="5017413"/>
            <a:ext cx="4943952" cy="347186"/>
          </a:xfrm>
          <a:prstGeom prst="rect">
            <a:avLst/>
          </a:prstGeom>
          <a:noFill/>
          <a:ln/>
        </p:spPr>
        <p:txBody>
          <a:bodyPr wrap="none" rtlCol="0" anchor="t"/>
          <a:lstStyle/>
          <a:p>
            <a:pPr marL="0" indent="0">
              <a:lnSpc>
                <a:spcPts val="2734"/>
              </a:lnSpc>
              <a:buNone/>
            </a:pPr>
            <a:r>
              <a:rPr lang="en-US" sz="2187" dirty="0">
                <a:solidFill>
                  <a:srgbClr val="EBCCBB"/>
                </a:solidFill>
                <a:latin typeface="Gelasio" pitchFamily="34" charset="0"/>
                <a:ea typeface="Gelasio" pitchFamily="34" charset="-122"/>
              </a:rPr>
              <a:t>Easy creation and organization of meetings</a:t>
            </a:r>
            <a:endParaRPr lang="en-US" sz="2187" dirty="0"/>
          </a:p>
        </p:txBody>
      </p:sp>
      <p:sp>
        <p:nvSpPr>
          <p:cNvPr id="13" name="Text 11"/>
          <p:cNvSpPr/>
          <p:nvPr/>
        </p:nvSpPr>
        <p:spPr>
          <a:xfrm>
            <a:off x="2260163" y="5586770"/>
            <a:ext cx="4721781" cy="1066205"/>
          </a:xfrm>
          <a:prstGeom prst="rect">
            <a:avLst/>
          </a:prstGeom>
          <a:noFill/>
          <a:ln/>
        </p:spPr>
        <p:txBody>
          <a:bodyPr wrap="squar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Create and organize your meetings on the go with our easy to use interface. Edit the meeting settings anytime if something more is required.</a:t>
            </a:r>
            <a:endParaRPr lang="en-US" sz="1750" dirty="0"/>
          </a:p>
        </p:txBody>
      </p:sp>
      <p:sp>
        <p:nvSpPr>
          <p:cNvPr id="14" name="Shape 12"/>
          <p:cNvSpPr/>
          <p:nvPr/>
        </p:nvSpPr>
        <p:spPr>
          <a:xfrm>
            <a:off x="7532611" y="4795242"/>
            <a:ext cx="5166122" cy="2270999"/>
          </a:xfrm>
          <a:prstGeom prst="roundRect">
            <a:avLst>
              <a:gd name="adj" fmla="val 6410"/>
            </a:avLst>
          </a:prstGeom>
          <a:solidFill>
            <a:srgbClr val="393636"/>
          </a:solidFill>
          <a:ln/>
        </p:spPr>
        <p:txBody>
          <a:bodyPr/>
          <a:lstStyle/>
          <a:p>
            <a:endParaRPr lang="en-IN"/>
          </a:p>
        </p:txBody>
      </p:sp>
      <p:sp>
        <p:nvSpPr>
          <p:cNvPr id="15" name="Text 13"/>
          <p:cNvSpPr/>
          <p:nvPr/>
        </p:nvSpPr>
        <p:spPr>
          <a:xfrm>
            <a:off x="7648456" y="5017413"/>
            <a:ext cx="2979420" cy="347186"/>
          </a:xfrm>
          <a:prstGeom prst="rect">
            <a:avLst/>
          </a:prstGeom>
          <a:noFill/>
          <a:ln/>
        </p:spPr>
        <p:txBody>
          <a:bodyPr wrap="none" rtlCol="0" anchor="t"/>
          <a:lstStyle/>
          <a:p>
            <a:pPr marL="0" indent="0">
              <a:lnSpc>
                <a:spcPts val="2734"/>
              </a:lnSpc>
              <a:buNone/>
            </a:pPr>
            <a:r>
              <a:rPr lang="en-US" sz="2187" dirty="0">
                <a:solidFill>
                  <a:srgbClr val="EBCCBB"/>
                </a:solidFill>
                <a:latin typeface="Gelasio" pitchFamily="34" charset="0"/>
                <a:ea typeface="Gelasio" pitchFamily="34" charset="-122"/>
              </a:rPr>
              <a:t>Options for various amenities</a:t>
            </a:r>
            <a:endParaRPr lang="en-US" sz="2187" dirty="0"/>
          </a:p>
        </p:txBody>
      </p:sp>
      <p:sp>
        <p:nvSpPr>
          <p:cNvPr id="16" name="Text 14"/>
          <p:cNvSpPr/>
          <p:nvPr/>
        </p:nvSpPr>
        <p:spPr>
          <a:xfrm>
            <a:off x="7648456" y="5586770"/>
            <a:ext cx="4721781" cy="1066205"/>
          </a:xfrm>
          <a:prstGeom prst="rect">
            <a:avLst/>
          </a:prstGeom>
          <a:noFill/>
          <a:ln/>
        </p:spPr>
        <p:txBody>
          <a:bodyPr wrap="square" rtlCol="0" anchor="t"/>
          <a:lstStyle/>
          <a:p>
            <a:pPr marL="0" indent="0">
              <a:lnSpc>
                <a:spcPts val="2799"/>
              </a:lnSpc>
              <a:buNone/>
            </a:pPr>
            <a:r>
              <a:rPr lang="en-US" sz="1750" dirty="0">
                <a:solidFill>
                  <a:srgbClr val="C9C2C0"/>
                </a:solidFill>
                <a:latin typeface="Gelasio" pitchFamily="34" charset="0"/>
                <a:ea typeface="Gelasio" pitchFamily="34" charset="-122"/>
                <a:cs typeface="Gelasio" pitchFamily="34" charset="-120"/>
              </a:rPr>
              <a:t>Flexible system for choosing your favorable amenities for your meeting room like Coffee machine, TV, WIFI Connections etc. </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229600"/>
          </a:xfrm>
          <a:prstGeom prst="rect">
            <a:avLst/>
          </a:prstGeom>
          <a:solidFill>
            <a:srgbClr val="464342"/>
          </a:solidFill>
          <a:ln/>
        </p:spPr>
        <p:txBody>
          <a:bodyPr/>
          <a:lstStyle/>
          <a:p>
            <a:endParaRPr lang="en-IN"/>
          </a:p>
        </p:txBody>
      </p:sp>
      <p:sp>
        <p:nvSpPr>
          <p:cNvPr id="4" name="Text 2"/>
          <p:cNvSpPr/>
          <p:nvPr/>
        </p:nvSpPr>
        <p:spPr>
          <a:xfrm>
            <a:off x="6245066" y="557093"/>
            <a:ext cx="4046696" cy="632341"/>
          </a:xfrm>
          <a:prstGeom prst="rect">
            <a:avLst/>
          </a:prstGeom>
          <a:noFill/>
          <a:ln/>
        </p:spPr>
        <p:txBody>
          <a:bodyPr wrap="none" rtlCol="0" anchor="t"/>
          <a:lstStyle/>
          <a:p>
            <a:pPr marL="0" indent="0">
              <a:lnSpc>
                <a:spcPts val="4979"/>
              </a:lnSpc>
              <a:buNone/>
            </a:pPr>
            <a:r>
              <a:rPr lang="en-US" sz="3983" dirty="0">
                <a:solidFill>
                  <a:srgbClr val="EBCCBB"/>
                </a:solidFill>
                <a:latin typeface="Gelasio" pitchFamily="34" charset="0"/>
                <a:ea typeface="Gelasio" pitchFamily="34" charset="-122"/>
                <a:cs typeface="Gelasio" pitchFamily="34" charset="-120"/>
              </a:rPr>
              <a:t>Benefits</a:t>
            </a:r>
            <a:endParaRPr lang="en-US" sz="3983" dirty="0"/>
          </a:p>
        </p:txBody>
      </p:sp>
      <p:sp>
        <p:nvSpPr>
          <p:cNvPr id="5" name="Shape 3"/>
          <p:cNvSpPr/>
          <p:nvPr/>
        </p:nvSpPr>
        <p:spPr>
          <a:xfrm>
            <a:off x="6245066" y="1650921"/>
            <a:ext cx="455176" cy="455176"/>
          </a:xfrm>
          <a:prstGeom prst="roundRect">
            <a:avLst>
              <a:gd name="adj" fmla="val 26672"/>
            </a:avLst>
          </a:prstGeom>
          <a:solidFill>
            <a:srgbClr val="393636"/>
          </a:solidFill>
          <a:ln/>
        </p:spPr>
        <p:txBody>
          <a:bodyPr/>
          <a:lstStyle/>
          <a:p>
            <a:endParaRPr lang="en-IN"/>
          </a:p>
        </p:txBody>
      </p:sp>
      <p:sp>
        <p:nvSpPr>
          <p:cNvPr id="6" name="Text 4"/>
          <p:cNvSpPr/>
          <p:nvPr/>
        </p:nvSpPr>
        <p:spPr>
          <a:xfrm>
            <a:off x="6407825" y="1688783"/>
            <a:ext cx="129540" cy="379333"/>
          </a:xfrm>
          <a:prstGeom prst="rect">
            <a:avLst/>
          </a:prstGeom>
          <a:noFill/>
          <a:ln/>
        </p:spPr>
        <p:txBody>
          <a:bodyPr wrap="none" rtlCol="0" anchor="t"/>
          <a:lstStyle/>
          <a:p>
            <a:pPr marL="0" indent="0" algn="ctr">
              <a:lnSpc>
                <a:spcPts val="2987"/>
              </a:lnSpc>
              <a:buNone/>
            </a:pPr>
            <a:r>
              <a:rPr lang="en-US" sz="2390" dirty="0">
                <a:solidFill>
                  <a:srgbClr val="EBCCBB"/>
                </a:solidFill>
                <a:latin typeface="Gelasio" pitchFamily="34" charset="0"/>
                <a:ea typeface="Gelasio" pitchFamily="34" charset="-122"/>
                <a:cs typeface="Gelasio" pitchFamily="34" charset="-120"/>
              </a:rPr>
              <a:t>1</a:t>
            </a:r>
            <a:endParaRPr lang="en-US" sz="2390" dirty="0"/>
          </a:p>
        </p:txBody>
      </p:sp>
      <p:sp>
        <p:nvSpPr>
          <p:cNvPr id="7" name="Text 5"/>
          <p:cNvSpPr/>
          <p:nvPr/>
        </p:nvSpPr>
        <p:spPr>
          <a:xfrm>
            <a:off x="6902529" y="1720453"/>
            <a:ext cx="2209800" cy="316111"/>
          </a:xfrm>
          <a:prstGeom prst="rect">
            <a:avLst/>
          </a:prstGeom>
          <a:noFill/>
          <a:ln/>
        </p:spPr>
        <p:txBody>
          <a:bodyPr wrap="none" rtlCol="0" anchor="t"/>
          <a:lstStyle/>
          <a:p>
            <a:pPr marL="0" indent="0">
              <a:lnSpc>
                <a:spcPts val="2489"/>
              </a:lnSpc>
              <a:buNone/>
            </a:pPr>
            <a:r>
              <a:rPr lang="en-US" sz="1992" dirty="0">
                <a:solidFill>
                  <a:srgbClr val="EBCCBB"/>
                </a:solidFill>
                <a:latin typeface="Gelasio" pitchFamily="34" charset="0"/>
                <a:ea typeface="Gelasio" pitchFamily="34" charset="-122"/>
                <a:cs typeface="Gelasio" pitchFamily="34" charset="-120"/>
              </a:rPr>
              <a:t>Efficient Utilization</a:t>
            </a:r>
            <a:endParaRPr lang="en-US" sz="1992" dirty="0"/>
          </a:p>
        </p:txBody>
      </p:sp>
      <p:sp>
        <p:nvSpPr>
          <p:cNvPr id="8" name="Text 6"/>
          <p:cNvSpPr/>
          <p:nvPr/>
        </p:nvSpPr>
        <p:spPr>
          <a:xfrm>
            <a:off x="6902529" y="2238851"/>
            <a:ext cx="6969204" cy="647224"/>
          </a:xfrm>
          <a:prstGeom prst="rect">
            <a:avLst/>
          </a:prstGeom>
          <a:noFill/>
          <a:ln/>
        </p:spPr>
        <p:txBody>
          <a:bodyPr wrap="square" rtlCol="0" anchor="t"/>
          <a:lstStyle/>
          <a:p>
            <a:pPr marL="0" indent="0">
              <a:lnSpc>
                <a:spcPts val="2549"/>
              </a:lnSpc>
              <a:buNone/>
            </a:pPr>
            <a:r>
              <a:rPr lang="en-US" sz="1593" dirty="0">
                <a:solidFill>
                  <a:srgbClr val="C9C2C0"/>
                </a:solidFill>
                <a:latin typeface="Gelasio" pitchFamily="34" charset="0"/>
                <a:ea typeface="Gelasio" pitchFamily="34" charset="-122"/>
                <a:cs typeface="Gelasio" pitchFamily="34" charset="-120"/>
              </a:rPr>
              <a:t>Optimize your meeting room resources, eliminating wasted space and ensuring maximum utilization.</a:t>
            </a:r>
            <a:endParaRPr lang="en-US" sz="1593" dirty="0"/>
          </a:p>
        </p:txBody>
      </p:sp>
      <p:sp>
        <p:nvSpPr>
          <p:cNvPr id="9" name="Shape 7"/>
          <p:cNvSpPr/>
          <p:nvPr/>
        </p:nvSpPr>
        <p:spPr>
          <a:xfrm>
            <a:off x="6245066" y="3246358"/>
            <a:ext cx="455176" cy="455176"/>
          </a:xfrm>
          <a:prstGeom prst="roundRect">
            <a:avLst>
              <a:gd name="adj" fmla="val 26672"/>
            </a:avLst>
          </a:prstGeom>
          <a:solidFill>
            <a:srgbClr val="393636"/>
          </a:solidFill>
          <a:ln/>
        </p:spPr>
        <p:txBody>
          <a:bodyPr/>
          <a:lstStyle/>
          <a:p>
            <a:endParaRPr lang="en-IN"/>
          </a:p>
        </p:txBody>
      </p:sp>
      <p:sp>
        <p:nvSpPr>
          <p:cNvPr id="10" name="Text 8"/>
          <p:cNvSpPr/>
          <p:nvPr/>
        </p:nvSpPr>
        <p:spPr>
          <a:xfrm>
            <a:off x="6388775" y="3284220"/>
            <a:ext cx="167640" cy="379333"/>
          </a:xfrm>
          <a:prstGeom prst="rect">
            <a:avLst/>
          </a:prstGeom>
          <a:noFill/>
          <a:ln/>
        </p:spPr>
        <p:txBody>
          <a:bodyPr wrap="none" rtlCol="0" anchor="t"/>
          <a:lstStyle/>
          <a:p>
            <a:pPr marL="0" indent="0" algn="ctr">
              <a:lnSpc>
                <a:spcPts val="2987"/>
              </a:lnSpc>
              <a:buNone/>
            </a:pPr>
            <a:r>
              <a:rPr lang="en-US" sz="2390" dirty="0">
                <a:solidFill>
                  <a:srgbClr val="EBCCBB"/>
                </a:solidFill>
                <a:latin typeface="Gelasio" pitchFamily="34" charset="0"/>
                <a:ea typeface="Gelasio" pitchFamily="34" charset="-122"/>
                <a:cs typeface="Gelasio" pitchFamily="34" charset="-120"/>
              </a:rPr>
              <a:t>2</a:t>
            </a:r>
            <a:endParaRPr lang="en-US" sz="2390" dirty="0"/>
          </a:p>
        </p:txBody>
      </p:sp>
      <p:sp>
        <p:nvSpPr>
          <p:cNvPr id="11" name="Text 9"/>
          <p:cNvSpPr/>
          <p:nvPr/>
        </p:nvSpPr>
        <p:spPr>
          <a:xfrm>
            <a:off x="6902529" y="3315891"/>
            <a:ext cx="2023348" cy="316111"/>
          </a:xfrm>
          <a:prstGeom prst="rect">
            <a:avLst/>
          </a:prstGeom>
          <a:noFill/>
          <a:ln/>
        </p:spPr>
        <p:txBody>
          <a:bodyPr wrap="none" rtlCol="0" anchor="t"/>
          <a:lstStyle/>
          <a:p>
            <a:pPr marL="0" indent="0">
              <a:lnSpc>
                <a:spcPts val="2489"/>
              </a:lnSpc>
              <a:buNone/>
            </a:pPr>
            <a:r>
              <a:rPr lang="en-US" sz="1992" dirty="0">
                <a:solidFill>
                  <a:srgbClr val="EBCCBB"/>
                </a:solidFill>
                <a:latin typeface="Gelasio" pitchFamily="34" charset="0"/>
                <a:ea typeface="Gelasio" pitchFamily="34" charset="-122"/>
                <a:cs typeface="Gelasio" pitchFamily="34" charset="-120"/>
              </a:rPr>
              <a:t>Time-saving</a:t>
            </a:r>
            <a:endParaRPr lang="en-US" sz="1992" dirty="0"/>
          </a:p>
        </p:txBody>
      </p:sp>
      <p:sp>
        <p:nvSpPr>
          <p:cNvPr id="12" name="Text 10"/>
          <p:cNvSpPr/>
          <p:nvPr/>
        </p:nvSpPr>
        <p:spPr>
          <a:xfrm>
            <a:off x="6902529" y="3834289"/>
            <a:ext cx="6969204" cy="647224"/>
          </a:xfrm>
          <a:prstGeom prst="rect">
            <a:avLst/>
          </a:prstGeom>
          <a:noFill/>
          <a:ln/>
        </p:spPr>
        <p:txBody>
          <a:bodyPr wrap="square" rtlCol="0" anchor="t"/>
          <a:lstStyle/>
          <a:p>
            <a:pPr marL="0" indent="0">
              <a:lnSpc>
                <a:spcPts val="2549"/>
              </a:lnSpc>
              <a:buNone/>
            </a:pPr>
            <a:r>
              <a:rPr lang="en-US" sz="1593" dirty="0">
                <a:solidFill>
                  <a:srgbClr val="C9C2C0"/>
                </a:solidFill>
                <a:latin typeface="Gelasio" pitchFamily="34" charset="0"/>
                <a:ea typeface="Gelasio" pitchFamily="34" charset="-122"/>
                <a:cs typeface="Gelasio" pitchFamily="34" charset="-120"/>
              </a:rPr>
              <a:t>Save precious time for both employees and administrators with streamlined booking and cancellation processes.</a:t>
            </a:r>
            <a:endParaRPr lang="en-US" sz="1593" dirty="0"/>
          </a:p>
        </p:txBody>
      </p:sp>
      <p:sp>
        <p:nvSpPr>
          <p:cNvPr id="13" name="Shape 11"/>
          <p:cNvSpPr/>
          <p:nvPr/>
        </p:nvSpPr>
        <p:spPr>
          <a:xfrm>
            <a:off x="6245066" y="4841796"/>
            <a:ext cx="455176" cy="455176"/>
          </a:xfrm>
          <a:prstGeom prst="roundRect">
            <a:avLst>
              <a:gd name="adj" fmla="val 26672"/>
            </a:avLst>
          </a:prstGeom>
          <a:solidFill>
            <a:srgbClr val="393636"/>
          </a:solidFill>
          <a:ln/>
        </p:spPr>
        <p:txBody>
          <a:bodyPr/>
          <a:lstStyle/>
          <a:p>
            <a:endParaRPr lang="en-IN"/>
          </a:p>
        </p:txBody>
      </p:sp>
      <p:sp>
        <p:nvSpPr>
          <p:cNvPr id="14" name="Text 12"/>
          <p:cNvSpPr/>
          <p:nvPr/>
        </p:nvSpPr>
        <p:spPr>
          <a:xfrm>
            <a:off x="6388775" y="4879658"/>
            <a:ext cx="167640" cy="379333"/>
          </a:xfrm>
          <a:prstGeom prst="rect">
            <a:avLst/>
          </a:prstGeom>
          <a:noFill/>
          <a:ln/>
        </p:spPr>
        <p:txBody>
          <a:bodyPr wrap="none" rtlCol="0" anchor="t"/>
          <a:lstStyle/>
          <a:p>
            <a:pPr marL="0" indent="0" algn="ctr">
              <a:lnSpc>
                <a:spcPts val="2987"/>
              </a:lnSpc>
              <a:buNone/>
            </a:pPr>
            <a:r>
              <a:rPr lang="en-US" sz="2390" dirty="0">
                <a:solidFill>
                  <a:srgbClr val="EBCCBB"/>
                </a:solidFill>
                <a:latin typeface="Gelasio" pitchFamily="34" charset="0"/>
                <a:ea typeface="Gelasio" pitchFamily="34" charset="-122"/>
                <a:cs typeface="Gelasio" pitchFamily="34" charset="-120"/>
              </a:rPr>
              <a:t>3</a:t>
            </a:r>
            <a:endParaRPr lang="en-US" sz="2390" dirty="0"/>
          </a:p>
        </p:txBody>
      </p:sp>
      <p:sp>
        <p:nvSpPr>
          <p:cNvPr id="15" name="Text 13"/>
          <p:cNvSpPr/>
          <p:nvPr/>
        </p:nvSpPr>
        <p:spPr>
          <a:xfrm>
            <a:off x="6902529" y="4911328"/>
            <a:ext cx="2087880" cy="316111"/>
          </a:xfrm>
          <a:prstGeom prst="rect">
            <a:avLst/>
          </a:prstGeom>
          <a:noFill/>
          <a:ln/>
        </p:spPr>
        <p:txBody>
          <a:bodyPr wrap="none" rtlCol="0" anchor="t"/>
          <a:lstStyle/>
          <a:p>
            <a:pPr marL="0" indent="0">
              <a:lnSpc>
                <a:spcPts val="2489"/>
              </a:lnSpc>
              <a:buNone/>
            </a:pPr>
            <a:r>
              <a:rPr lang="en-US" sz="1992" dirty="0">
                <a:solidFill>
                  <a:srgbClr val="EBCCBB"/>
                </a:solidFill>
                <a:latin typeface="Gelasio" pitchFamily="34" charset="0"/>
                <a:ea typeface="Gelasio" pitchFamily="34" charset="-122"/>
                <a:cs typeface="Gelasio" pitchFamily="34" charset="-120"/>
              </a:rPr>
              <a:t>Conflict Reduction</a:t>
            </a:r>
            <a:endParaRPr lang="en-US" sz="1992" dirty="0"/>
          </a:p>
        </p:txBody>
      </p:sp>
      <p:sp>
        <p:nvSpPr>
          <p:cNvPr id="16" name="Text 14"/>
          <p:cNvSpPr/>
          <p:nvPr/>
        </p:nvSpPr>
        <p:spPr>
          <a:xfrm>
            <a:off x="6902529" y="5429726"/>
            <a:ext cx="6969204" cy="647224"/>
          </a:xfrm>
          <a:prstGeom prst="rect">
            <a:avLst/>
          </a:prstGeom>
          <a:noFill/>
          <a:ln/>
        </p:spPr>
        <p:txBody>
          <a:bodyPr wrap="square" rtlCol="0" anchor="t"/>
          <a:lstStyle/>
          <a:p>
            <a:pPr marL="0" indent="0">
              <a:lnSpc>
                <a:spcPts val="2549"/>
              </a:lnSpc>
              <a:buNone/>
            </a:pPr>
            <a:r>
              <a:rPr lang="en-US" sz="1593" dirty="0">
                <a:solidFill>
                  <a:srgbClr val="C9C2C0"/>
                </a:solidFill>
                <a:latin typeface="Gelasio" pitchFamily="34" charset="0"/>
                <a:ea typeface="Gelasio" pitchFamily="34" charset="-122"/>
                <a:cs typeface="Gelasio" pitchFamily="34" charset="-120"/>
              </a:rPr>
              <a:t>Avoid double-bookings and scheduling conflicts, enhancing productivity and minimizing meeting disruptions.</a:t>
            </a:r>
            <a:endParaRPr lang="en-US" sz="1593" dirty="0"/>
          </a:p>
        </p:txBody>
      </p:sp>
      <p:sp>
        <p:nvSpPr>
          <p:cNvPr id="17" name="Shape 15"/>
          <p:cNvSpPr/>
          <p:nvPr/>
        </p:nvSpPr>
        <p:spPr>
          <a:xfrm>
            <a:off x="6245066" y="6437233"/>
            <a:ext cx="455176" cy="455176"/>
          </a:xfrm>
          <a:prstGeom prst="roundRect">
            <a:avLst>
              <a:gd name="adj" fmla="val 26672"/>
            </a:avLst>
          </a:prstGeom>
          <a:solidFill>
            <a:srgbClr val="393636"/>
          </a:solidFill>
          <a:ln/>
        </p:spPr>
        <p:txBody>
          <a:bodyPr/>
          <a:lstStyle/>
          <a:p>
            <a:endParaRPr lang="en-IN"/>
          </a:p>
        </p:txBody>
      </p:sp>
      <p:sp>
        <p:nvSpPr>
          <p:cNvPr id="18" name="Text 16"/>
          <p:cNvSpPr/>
          <p:nvPr/>
        </p:nvSpPr>
        <p:spPr>
          <a:xfrm>
            <a:off x="6384965" y="6475095"/>
            <a:ext cx="175260" cy="379333"/>
          </a:xfrm>
          <a:prstGeom prst="rect">
            <a:avLst/>
          </a:prstGeom>
          <a:noFill/>
          <a:ln/>
        </p:spPr>
        <p:txBody>
          <a:bodyPr wrap="none" rtlCol="0" anchor="t"/>
          <a:lstStyle/>
          <a:p>
            <a:pPr marL="0" indent="0" algn="ctr">
              <a:lnSpc>
                <a:spcPts val="2987"/>
              </a:lnSpc>
              <a:buNone/>
            </a:pPr>
            <a:r>
              <a:rPr lang="en-US" sz="2390" dirty="0">
                <a:solidFill>
                  <a:srgbClr val="EBCCBB"/>
                </a:solidFill>
                <a:latin typeface="Gelasio" pitchFamily="34" charset="0"/>
                <a:ea typeface="Gelasio" pitchFamily="34" charset="-122"/>
                <a:cs typeface="Gelasio" pitchFamily="34" charset="-120"/>
              </a:rPr>
              <a:t>4</a:t>
            </a:r>
            <a:endParaRPr lang="en-US" sz="2390" dirty="0"/>
          </a:p>
        </p:txBody>
      </p:sp>
      <p:sp>
        <p:nvSpPr>
          <p:cNvPr id="19" name="Text 17"/>
          <p:cNvSpPr/>
          <p:nvPr/>
        </p:nvSpPr>
        <p:spPr>
          <a:xfrm>
            <a:off x="6902529" y="6506766"/>
            <a:ext cx="2522220" cy="316111"/>
          </a:xfrm>
          <a:prstGeom prst="rect">
            <a:avLst/>
          </a:prstGeom>
          <a:noFill/>
          <a:ln/>
        </p:spPr>
        <p:txBody>
          <a:bodyPr wrap="none" rtlCol="0" anchor="t"/>
          <a:lstStyle/>
          <a:p>
            <a:pPr marL="0" indent="0">
              <a:lnSpc>
                <a:spcPts val="2489"/>
              </a:lnSpc>
              <a:buNone/>
            </a:pPr>
            <a:r>
              <a:rPr lang="en-US" sz="1992" dirty="0">
                <a:solidFill>
                  <a:srgbClr val="EBCCBB"/>
                </a:solidFill>
                <a:latin typeface="Gelasio" pitchFamily="34" charset="0"/>
                <a:ea typeface="Gelasio" pitchFamily="34" charset="-122"/>
                <a:cs typeface="Gelasio" pitchFamily="34" charset="-120"/>
              </a:rPr>
              <a:t>Improved Productivity</a:t>
            </a:r>
            <a:endParaRPr lang="en-US" sz="1992" dirty="0"/>
          </a:p>
        </p:txBody>
      </p:sp>
      <p:sp>
        <p:nvSpPr>
          <p:cNvPr id="20" name="Text 18"/>
          <p:cNvSpPr/>
          <p:nvPr/>
        </p:nvSpPr>
        <p:spPr>
          <a:xfrm>
            <a:off x="6902529" y="7025164"/>
            <a:ext cx="6969204" cy="647224"/>
          </a:xfrm>
          <a:prstGeom prst="rect">
            <a:avLst/>
          </a:prstGeom>
          <a:noFill/>
          <a:ln/>
        </p:spPr>
        <p:txBody>
          <a:bodyPr wrap="square" rtlCol="0" anchor="t"/>
          <a:lstStyle/>
          <a:p>
            <a:pPr marL="0" indent="0">
              <a:lnSpc>
                <a:spcPts val="2549"/>
              </a:lnSpc>
              <a:buNone/>
            </a:pPr>
            <a:r>
              <a:rPr lang="en-US" sz="1593" dirty="0">
                <a:solidFill>
                  <a:srgbClr val="C9C2C0"/>
                </a:solidFill>
                <a:latin typeface="Gelasio" pitchFamily="34" charset="0"/>
                <a:ea typeface="Gelasio" pitchFamily="34" charset="-122"/>
                <a:cs typeface="Gelasio" pitchFamily="34" charset="-120"/>
              </a:rPr>
              <a:t>Promote efficient collaboration and communication, enabling teams to focus on their core tasks and responsibilities.</a:t>
            </a:r>
            <a:endParaRPr lang="en-US" sz="1593" dirty="0"/>
          </a:p>
        </p:txBody>
      </p:sp>
      <p:pic>
        <p:nvPicPr>
          <p:cNvPr id="21" name="Image 0" descr="preencoded.png"/>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302D2C"/>
          </a:solidFill>
          <a:ln/>
        </p:spPr>
        <p:txBody>
          <a:bodyPr/>
          <a:lstStyle/>
          <a:p>
            <a:endParaRPr lang="en-IN"/>
          </a:p>
        </p:txBody>
      </p:sp>
      <p:sp>
        <p:nvSpPr>
          <p:cNvPr id="3" name="Shape 1"/>
          <p:cNvSpPr/>
          <p:nvPr/>
        </p:nvSpPr>
        <p:spPr>
          <a:xfrm>
            <a:off x="0" y="0"/>
            <a:ext cx="14630400" cy="8229600"/>
          </a:xfrm>
          <a:prstGeom prst="rect">
            <a:avLst/>
          </a:prstGeom>
          <a:solidFill>
            <a:srgbClr val="464342"/>
          </a:solidFill>
          <a:ln/>
        </p:spPr>
        <p:txBody>
          <a:bodyPr/>
          <a:lstStyle/>
          <a:p>
            <a:endParaRPr lang="en-IN"/>
          </a:p>
        </p:txBody>
      </p:sp>
      <p:sp>
        <p:nvSpPr>
          <p:cNvPr id="4" name="Text 2"/>
          <p:cNvSpPr/>
          <p:nvPr/>
        </p:nvSpPr>
        <p:spPr>
          <a:xfrm>
            <a:off x="2037993" y="656987"/>
            <a:ext cx="4443889" cy="694373"/>
          </a:xfrm>
          <a:prstGeom prst="rect">
            <a:avLst/>
          </a:prstGeom>
          <a:noFill/>
          <a:ln/>
        </p:spPr>
        <p:txBody>
          <a:bodyPr wrap="none" rtlCol="0" anchor="t"/>
          <a:lstStyle/>
          <a:p>
            <a:pPr marL="0" indent="0">
              <a:lnSpc>
                <a:spcPts val="5468"/>
              </a:lnSpc>
              <a:buNone/>
            </a:pPr>
            <a:r>
              <a:rPr lang="en-US" sz="4374" dirty="0">
                <a:solidFill>
                  <a:srgbClr val="EBCCBB"/>
                </a:solidFill>
                <a:latin typeface="Gelasio" pitchFamily="34" charset="0"/>
                <a:ea typeface="Gelasio" pitchFamily="34" charset="-122"/>
                <a:cs typeface="Gelasio" pitchFamily="34" charset="-120"/>
              </a:rPr>
              <a:t>Implementation</a:t>
            </a:r>
            <a:endParaRPr lang="en-US" sz="4374" dirty="0"/>
          </a:p>
        </p:txBody>
      </p:sp>
      <p:sp>
        <p:nvSpPr>
          <p:cNvPr id="5" name="Shape 3"/>
          <p:cNvSpPr/>
          <p:nvPr/>
        </p:nvSpPr>
        <p:spPr>
          <a:xfrm>
            <a:off x="2349103" y="1795701"/>
            <a:ext cx="44410" cy="5776793"/>
          </a:xfrm>
          <a:prstGeom prst="rect">
            <a:avLst/>
          </a:prstGeom>
          <a:solidFill>
            <a:srgbClr val="393636"/>
          </a:solidFill>
          <a:ln/>
        </p:spPr>
        <p:txBody>
          <a:bodyPr/>
          <a:lstStyle/>
          <a:p>
            <a:endParaRPr lang="en-IN"/>
          </a:p>
        </p:txBody>
      </p:sp>
      <p:sp>
        <p:nvSpPr>
          <p:cNvPr id="6" name="Shape 4"/>
          <p:cNvSpPr/>
          <p:nvPr/>
        </p:nvSpPr>
        <p:spPr>
          <a:xfrm>
            <a:off x="2621220" y="2197001"/>
            <a:ext cx="777597" cy="44410"/>
          </a:xfrm>
          <a:prstGeom prst="rect">
            <a:avLst/>
          </a:prstGeom>
          <a:solidFill>
            <a:srgbClr val="393636"/>
          </a:solidFill>
          <a:ln/>
        </p:spPr>
        <p:txBody>
          <a:bodyPr/>
          <a:lstStyle/>
          <a:p>
            <a:endParaRPr lang="en-IN"/>
          </a:p>
        </p:txBody>
      </p:sp>
      <p:sp>
        <p:nvSpPr>
          <p:cNvPr id="7" name="Shape 5"/>
          <p:cNvSpPr/>
          <p:nvPr/>
        </p:nvSpPr>
        <p:spPr>
          <a:xfrm>
            <a:off x="2121277" y="1969294"/>
            <a:ext cx="499943" cy="499943"/>
          </a:xfrm>
          <a:prstGeom prst="roundRect">
            <a:avLst>
              <a:gd name="adj" fmla="val 26667"/>
            </a:avLst>
          </a:prstGeom>
          <a:solidFill>
            <a:srgbClr val="393636"/>
          </a:solidFill>
          <a:ln/>
        </p:spPr>
        <p:txBody>
          <a:bodyPr/>
          <a:lstStyle/>
          <a:p>
            <a:endParaRPr lang="en-IN"/>
          </a:p>
        </p:txBody>
      </p:sp>
      <p:sp>
        <p:nvSpPr>
          <p:cNvPr id="8" name="Text 6"/>
          <p:cNvSpPr/>
          <p:nvPr/>
        </p:nvSpPr>
        <p:spPr>
          <a:xfrm>
            <a:off x="2298799" y="2010966"/>
            <a:ext cx="144780" cy="416481"/>
          </a:xfrm>
          <a:prstGeom prst="rect">
            <a:avLst/>
          </a:prstGeom>
          <a:noFill/>
          <a:ln/>
        </p:spPr>
        <p:txBody>
          <a:bodyPr wrap="none" rtlCol="0" anchor="t"/>
          <a:lstStyle/>
          <a:p>
            <a:pPr marL="0" indent="0" algn="ctr">
              <a:lnSpc>
                <a:spcPts val="3281"/>
              </a:lnSpc>
              <a:buNone/>
            </a:pPr>
            <a:r>
              <a:rPr lang="en-US" sz="2624" dirty="0">
                <a:solidFill>
                  <a:srgbClr val="EBCCBB"/>
                </a:solidFill>
                <a:latin typeface="Gelasio" pitchFamily="34" charset="0"/>
                <a:ea typeface="Gelasio" pitchFamily="34" charset="-122"/>
                <a:cs typeface="Gelasio" pitchFamily="34" charset="-120"/>
              </a:rPr>
              <a:t>1</a:t>
            </a:r>
            <a:endParaRPr lang="en-US" sz="2624" dirty="0"/>
          </a:p>
        </p:txBody>
      </p:sp>
      <p:sp>
        <p:nvSpPr>
          <p:cNvPr id="9" name="Text 7"/>
          <p:cNvSpPr/>
          <p:nvPr/>
        </p:nvSpPr>
        <p:spPr>
          <a:xfrm>
            <a:off x="3593306" y="2017871"/>
            <a:ext cx="4655820" cy="347186"/>
          </a:xfrm>
          <a:prstGeom prst="rect">
            <a:avLst/>
          </a:prstGeom>
          <a:noFill/>
          <a:ln/>
        </p:spPr>
        <p:txBody>
          <a:bodyPr wrap="none" rtlCol="0" anchor="t"/>
          <a:lstStyle/>
          <a:p>
            <a:pPr marL="0" indent="0" algn="l">
              <a:lnSpc>
                <a:spcPts val="2734"/>
              </a:lnSpc>
              <a:buNone/>
            </a:pPr>
            <a:r>
              <a:rPr lang="en-US" sz="2187" dirty="0">
                <a:solidFill>
                  <a:srgbClr val="EBCCBB"/>
                </a:solidFill>
                <a:latin typeface="Gelasio" pitchFamily="34" charset="0"/>
                <a:ea typeface="Gelasio" pitchFamily="34" charset="-122"/>
                <a:cs typeface="Gelasio" pitchFamily="34" charset="-120"/>
              </a:rPr>
              <a:t>Software and Hardware Requirements</a:t>
            </a:r>
            <a:endParaRPr lang="en-US" sz="2187" dirty="0"/>
          </a:p>
        </p:txBody>
      </p:sp>
      <p:sp>
        <p:nvSpPr>
          <p:cNvPr id="10" name="Text 8"/>
          <p:cNvSpPr/>
          <p:nvPr/>
        </p:nvSpPr>
        <p:spPr>
          <a:xfrm>
            <a:off x="3593306" y="2587228"/>
            <a:ext cx="8999101" cy="710803"/>
          </a:xfrm>
          <a:prstGeom prst="rect">
            <a:avLst/>
          </a:prstGeom>
          <a:noFill/>
          <a:ln/>
        </p:spPr>
        <p:txBody>
          <a:bodyPr wrap="square" rtlCol="0" anchor="t"/>
          <a:lstStyle/>
          <a:p>
            <a:pPr marL="0" indent="0" algn="l">
              <a:lnSpc>
                <a:spcPts val="2799"/>
              </a:lnSpc>
              <a:buNone/>
            </a:pPr>
            <a:r>
              <a:rPr lang="en-US" sz="1750" dirty="0">
                <a:solidFill>
                  <a:srgbClr val="C9C2C0"/>
                </a:solidFill>
                <a:latin typeface="Gelasio" pitchFamily="34" charset="0"/>
                <a:ea typeface="Gelasio" pitchFamily="34" charset="-122"/>
                <a:cs typeface="Gelasio" pitchFamily="34" charset="-120"/>
              </a:rPr>
              <a:t>Discover the necessary software and hardware components to implement our automated meeting room booking system.</a:t>
            </a:r>
            <a:endParaRPr lang="en-US" sz="1750" dirty="0"/>
          </a:p>
        </p:txBody>
      </p:sp>
      <p:sp>
        <p:nvSpPr>
          <p:cNvPr id="11" name="Shape 9"/>
          <p:cNvSpPr/>
          <p:nvPr/>
        </p:nvSpPr>
        <p:spPr>
          <a:xfrm>
            <a:off x="2621220" y="4196655"/>
            <a:ext cx="777597" cy="44410"/>
          </a:xfrm>
          <a:prstGeom prst="rect">
            <a:avLst/>
          </a:prstGeom>
          <a:solidFill>
            <a:srgbClr val="393636"/>
          </a:solidFill>
          <a:ln/>
        </p:spPr>
        <p:txBody>
          <a:bodyPr/>
          <a:lstStyle/>
          <a:p>
            <a:endParaRPr lang="en-IN"/>
          </a:p>
        </p:txBody>
      </p:sp>
      <p:sp>
        <p:nvSpPr>
          <p:cNvPr id="12" name="Shape 10"/>
          <p:cNvSpPr/>
          <p:nvPr/>
        </p:nvSpPr>
        <p:spPr>
          <a:xfrm>
            <a:off x="2121277" y="3968948"/>
            <a:ext cx="499943" cy="499943"/>
          </a:xfrm>
          <a:prstGeom prst="roundRect">
            <a:avLst>
              <a:gd name="adj" fmla="val 26667"/>
            </a:avLst>
          </a:prstGeom>
          <a:solidFill>
            <a:srgbClr val="393636"/>
          </a:solidFill>
          <a:ln/>
        </p:spPr>
        <p:txBody>
          <a:bodyPr/>
          <a:lstStyle/>
          <a:p>
            <a:endParaRPr lang="en-IN"/>
          </a:p>
        </p:txBody>
      </p:sp>
      <p:sp>
        <p:nvSpPr>
          <p:cNvPr id="13" name="Text 11"/>
          <p:cNvSpPr/>
          <p:nvPr/>
        </p:nvSpPr>
        <p:spPr>
          <a:xfrm>
            <a:off x="2275939" y="4010620"/>
            <a:ext cx="190500" cy="416481"/>
          </a:xfrm>
          <a:prstGeom prst="rect">
            <a:avLst/>
          </a:prstGeom>
          <a:noFill/>
          <a:ln/>
        </p:spPr>
        <p:txBody>
          <a:bodyPr wrap="none" rtlCol="0" anchor="t"/>
          <a:lstStyle/>
          <a:p>
            <a:pPr marL="0" indent="0" algn="ctr">
              <a:lnSpc>
                <a:spcPts val="3281"/>
              </a:lnSpc>
              <a:buNone/>
            </a:pPr>
            <a:r>
              <a:rPr lang="en-US" sz="2624" dirty="0">
                <a:solidFill>
                  <a:srgbClr val="EBCCBB"/>
                </a:solidFill>
                <a:latin typeface="Gelasio" pitchFamily="34" charset="0"/>
                <a:ea typeface="Gelasio" pitchFamily="34" charset="-122"/>
                <a:cs typeface="Gelasio" pitchFamily="34" charset="-120"/>
              </a:rPr>
              <a:t>2</a:t>
            </a:r>
            <a:endParaRPr lang="en-US" sz="2624" dirty="0"/>
          </a:p>
        </p:txBody>
      </p:sp>
      <p:sp>
        <p:nvSpPr>
          <p:cNvPr id="14" name="Text 12"/>
          <p:cNvSpPr/>
          <p:nvPr/>
        </p:nvSpPr>
        <p:spPr>
          <a:xfrm>
            <a:off x="3593306" y="4017526"/>
            <a:ext cx="4099560" cy="347186"/>
          </a:xfrm>
          <a:prstGeom prst="rect">
            <a:avLst/>
          </a:prstGeom>
          <a:noFill/>
          <a:ln/>
        </p:spPr>
        <p:txBody>
          <a:bodyPr wrap="none" rtlCol="0" anchor="t"/>
          <a:lstStyle/>
          <a:p>
            <a:pPr marL="0" indent="0" algn="l">
              <a:lnSpc>
                <a:spcPts val="2734"/>
              </a:lnSpc>
              <a:buNone/>
            </a:pPr>
            <a:r>
              <a:rPr lang="en-US" sz="2187" dirty="0">
                <a:solidFill>
                  <a:srgbClr val="EBCCBB"/>
                </a:solidFill>
                <a:latin typeface="Gelasio" pitchFamily="34" charset="0"/>
                <a:ea typeface="Gelasio" pitchFamily="34" charset="-122"/>
                <a:cs typeface="Gelasio" pitchFamily="34" charset="-120"/>
              </a:rPr>
              <a:t>Integration with Existing Systems</a:t>
            </a:r>
            <a:endParaRPr lang="en-US" sz="2187" dirty="0"/>
          </a:p>
        </p:txBody>
      </p:sp>
      <p:sp>
        <p:nvSpPr>
          <p:cNvPr id="15" name="Text 13"/>
          <p:cNvSpPr/>
          <p:nvPr/>
        </p:nvSpPr>
        <p:spPr>
          <a:xfrm>
            <a:off x="3593306" y="4586883"/>
            <a:ext cx="8999101" cy="710803"/>
          </a:xfrm>
          <a:prstGeom prst="rect">
            <a:avLst/>
          </a:prstGeom>
          <a:noFill/>
          <a:ln/>
        </p:spPr>
        <p:txBody>
          <a:bodyPr wrap="square" rtlCol="0" anchor="t"/>
          <a:lstStyle/>
          <a:p>
            <a:pPr marL="0" indent="0" algn="l">
              <a:lnSpc>
                <a:spcPts val="2799"/>
              </a:lnSpc>
              <a:buNone/>
            </a:pPr>
            <a:r>
              <a:rPr lang="en-US" sz="1750" dirty="0">
                <a:solidFill>
                  <a:srgbClr val="C9C2C0"/>
                </a:solidFill>
                <a:latin typeface="Gelasio" pitchFamily="34" charset="0"/>
                <a:ea typeface="Gelasio" pitchFamily="34" charset="-122"/>
                <a:cs typeface="Gelasio" pitchFamily="34" charset="-120"/>
              </a:rPr>
              <a:t>Learn how our system seamlessly integrates with your current tools and devices, ensuring a smooth transition.</a:t>
            </a:r>
            <a:endParaRPr lang="en-US" sz="1750" dirty="0"/>
          </a:p>
        </p:txBody>
      </p:sp>
      <p:sp>
        <p:nvSpPr>
          <p:cNvPr id="16" name="Shape 14"/>
          <p:cNvSpPr/>
          <p:nvPr/>
        </p:nvSpPr>
        <p:spPr>
          <a:xfrm>
            <a:off x="2621220" y="6196310"/>
            <a:ext cx="777597" cy="44410"/>
          </a:xfrm>
          <a:prstGeom prst="rect">
            <a:avLst/>
          </a:prstGeom>
          <a:solidFill>
            <a:srgbClr val="393636"/>
          </a:solidFill>
          <a:ln/>
        </p:spPr>
        <p:txBody>
          <a:bodyPr/>
          <a:lstStyle/>
          <a:p>
            <a:endParaRPr lang="en-IN"/>
          </a:p>
        </p:txBody>
      </p:sp>
      <p:sp>
        <p:nvSpPr>
          <p:cNvPr id="17" name="Shape 15"/>
          <p:cNvSpPr/>
          <p:nvPr/>
        </p:nvSpPr>
        <p:spPr>
          <a:xfrm>
            <a:off x="2121277" y="5968603"/>
            <a:ext cx="499943" cy="499943"/>
          </a:xfrm>
          <a:prstGeom prst="roundRect">
            <a:avLst>
              <a:gd name="adj" fmla="val 26667"/>
            </a:avLst>
          </a:prstGeom>
          <a:solidFill>
            <a:srgbClr val="393636"/>
          </a:solidFill>
          <a:ln/>
        </p:spPr>
        <p:txBody>
          <a:bodyPr/>
          <a:lstStyle/>
          <a:p>
            <a:endParaRPr lang="en-IN"/>
          </a:p>
        </p:txBody>
      </p:sp>
      <p:sp>
        <p:nvSpPr>
          <p:cNvPr id="18" name="Text 16"/>
          <p:cNvSpPr/>
          <p:nvPr/>
        </p:nvSpPr>
        <p:spPr>
          <a:xfrm>
            <a:off x="2279749" y="6010275"/>
            <a:ext cx="182880" cy="416481"/>
          </a:xfrm>
          <a:prstGeom prst="rect">
            <a:avLst/>
          </a:prstGeom>
          <a:noFill/>
          <a:ln/>
        </p:spPr>
        <p:txBody>
          <a:bodyPr wrap="none" rtlCol="0" anchor="t"/>
          <a:lstStyle/>
          <a:p>
            <a:pPr marL="0" indent="0" algn="ctr">
              <a:lnSpc>
                <a:spcPts val="3281"/>
              </a:lnSpc>
              <a:buNone/>
            </a:pPr>
            <a:r>
              <a:rPr lang="en-US" sz="2624" dirty="0">
                <a:solidFill>
                  <a:srgbClr val="EBCCBB"/>
                </a:solidFill>
                <a:latin typeface="Gelasio" pitchFamily="34" charset="0"/>
                <a:ea typeface="Gelasio" pitchFamily="34" charset="-122"/>
                <a:cs typeface="Gelasio" pitchFamily="34" charset="-120"/>
              </a:rPr>
              <a:t>3</a:t>
            </a:r>
            <a:endParaRPr lang="en-US" sz="2624" dirty="0"/>
          </a:p>
        </p:txBody>
      </p:sp>
      <p:sp>
        <p:nvSpPr>
          <p:cNvPr id="19" name="Text 17"/>
          <p:cNvSpPr/>
          <p:nvPr/>
        </p:nvSpPr>
        <p:spPr>
          <a:xfrm>
            <a:off x="3593306" y="6017181"/>
            <a:ext cx="2529840" cy="347186"/>
          </a:xfrm>
          <a:prstGeom prst="rect">
            <a:avLst/>
          </a:prstGeom>
          <a:noFill/>
          <a:ln/>
        </p:spPr>
        <p:txBody>
          <a:bodyPr wrap="none" rtlCol="0" anchor="t"/>
          <a:lstStyle/>
          <a:p>
            <a:pPr marL="0" indent="0" algn="l">
              <a:lnSpc>
                <a:spcPts val="2734"/>
              </a:lnSpc>
              <a:buNone/>
            </a:pPr>
            <a:r>
              <a:rPr lang="en-US" sz="2187" dirty="0">
                <a:solidFill>
                  <a:srgbClr val="EBCCBB"/>
                </a:solidFill>
                <a:latin typeface="Gelasio" pitchFamily="34" charset="0"/>
                <a:ea typeface="Gelasio" pitchFamily="34" charset="-122"/>
                <a:cs typeface="Gelasio" pitchFamily="34" charset="-120"/>
              </a:rPr>
              <a:t>Testing and Training</a:t>
            </a:r>
            <a:endParaRPr lang="en-US" sz="2187" dirty="0"/>
          </a:p>
        </p:txBody>
      </p:sp>
      <p:sp>
        <p:nvSpPr>
          <p:cNvPr id="20" name="Text 18"/>
          <p:cNvSpPr/>
          <p:nvPr/>
        </p:nvSpPr>
        <p:spPr>
          <a:xfrm>
            <a:off x="3593306" y="6586538"/>
            <a:ext cx="8999101" cy="710803"/>
          </a:xfrm>
          <a:prstGeom prst="rect">
            <a:avLst/>
          </a:prstGeom>
          <a:noFill/>
          <a:ln/>
        </p:spPr>
        <p:txBody>
          <a:bodyPr wrap="square" rtlCol="0" anchor="t"/>
          <a:lstStyle/>
          <a:p>
            <a:pPr marL="0" indent="0" algn="l">
              <a:lnSpc>
                <a:spcPts val="2799"/>
              </a:lnSpc>
              <a:buNone/>
            </a:pPr>
            <a:r>
              <a:rPr lang="en-US" sz="1750" dirty="0">
                <a:solidFill>
                  <a:srgbClr val="C9C2C0"/>
                </a:solidFill>
                <a:latin typeface="Gelasio" pitchFamily="34" charset="0"/>
                <a:ea typeface="Gelasio" pitchFamily="34" charset="-122"/>
                <a:cs typeface="Gelasio" pitchFamily="34" charset="-120"/>
              </a:rPr>
              <a:t>Understand the importance of rigorous testing and comprehensive training to ensure successful implementation.</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F225A79D-EA7E-2592-98F6-BF3F672021BF}"/>
              </a:ext>
            </a:extLst>
          </p:cNvPr>
          <p:cNvSpPr/>
          <p:nvPr/>
        </p:nvSpPr>
        <p:spPr>
          <a:xfrm>
            <a:off x="0" y="-4048"/>
            <a:ext cx="14630400" cy="8233648"/>
          </a:xfrm>
          <a:prstGeom prst="rect">
            <a:avLst/>
          </a:prstGeom>
          <a:solidFill>
            <a:srgbClr val="464342"/>
          </a:solidFill>
          <a:ln/>
        </p:spPr>
        <p:txBody>
          <a:bodyPr/>
          <a:lstStyle/>
          <a:p>
            <a:endParaRPr lang="en-IN"/>
          </a:p>
        </p:txBody>
      </p:sp>
      <p:sp>
        <p:nvSpPr>
          <p:cNvPr id="4" name="TextBox 3">
            <a:extLst>
              <a:ext uri="{FF2B5EF4-FFF2-40B4-BE49-F238E27FC236}">
                <a16:creationId xmlns:a16="http://schemas.microsoft.com/office/drawing/2014/main" id="{75F58BD5-20ED-E549-DE40-CB7D2588D72E}"/>
              </a:ext>
            </a:extLst>
          </p:cNvPr>
          <p:cNvSpPr txBox="1"/>
          <p:nvPr/>
        </p:nvSpPr>
        <p:spPr>
          <a:xfrm>
            <a:off x="4976038" y="3759538"/>
            <a:ext cx="7315200" cy="706475"/>
          </a:xfrm>
          <a:prstGeom prst="rect">
            <a:avLst/>
          </a:prstGeom>
          <a:noFill/>
        </p:spPr>
        <p:txBody>
          <a:bodyPr wrap="square">
            <a:spAutoFit/>
          </a:bodyPr>
          <a:lstStyle/>
          <a:p>
            <a:pPr marL="0" indent="0">
              <a:lnSpc>
                <a:spcPts val="5363"/>
              </a:lnSpc>
              <a:buNone/>
            </a:pPr>
            <a:r>
              <a:rPr lang="en-US" sz="2800" dirty="0">
                <a:solidFill>
                  <a:srgbClr val="EBCCBB"/>
                </a:solidFill>
                <a:latin typeface="Gelasio" pitchFamily="34" charset="0"/>
                <a:ea typeface="Gelasio" pitchFamily="34" charset="-122"/>
              </a:rPr>
              <a:t>Some Important pages</a:t>
            </a:r>
            <a:endParaRPr lang="en-US" sz="2800" dirty="0"/>
          </a:p>
        </p:txBody>
      </p:sp>
    </p:spTree>
    <p:extLst>
      <p:ext uri="{BB962C8B-B14F-4D97-AF65-F5344CB8AC3E}">
        <p14:creationId xmlns:p14="http://schemas.microsoft.com/office/powerpoint/2010/main" val="3927187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9EAAB239-FA51-A139-5261-36EA6C187E38}"/>
              </a:ext>
            </a:extLst>
          </p:cNvPr>
          <p:cNvSpPr/>
          <p:nvPr/>
        </p:nvSpPr>
        <p:spPr>
          <a:xfrm>
            <a:off x="0" y="-4048"/>
            <a:ext cx="14630400" cy="8233648"/>
          </a:xfrm>
          <a:prstGeom prst="rect">
            <a:avLst/>
          </a:prstGeom>
          <a:solidFill>
            <a:srgbClr val="464342"/>
          </a:solidFill>
          <a:ln/>
        </p:spPr>
        <p:txBody>
          <a:bodyPr/>
          <a:lstStyle/>
          <a:p>
            <a:endParaRPr lang="en-IN"/>
          </a:p>
        </p:txBody>
      </p:sp>
      <p:sp>
        <p:nvSpPr>
          <p:cNvPr id="5" name="TextBox 4">
            <a:extLst>
              <a:ext uri="{FF2B5EF4-FFF2-40B4-BE49-F238E27FC236}">
                <a16:creationId xmlns:a16="http://schemas.microsoft.com/office/drawing/2014/main" id="{D27582FD-9290-0078-5161-E2D91F5D489A}"/>
              </a:ext>
            </a:extLst>
          </p:cNvPr>
          <p:cNvSpPr txBox="1"/>
          <p:nvPr/>
        </p:nvSpPr>
        <p:spPr>
          <a:xfrm>
            <a:off x="5178056" y="631098"/>
            <a:ext cx="7315200" cy="692947"/>
          </a:xfrm>
          <a:prstGeom prst="rect">
            <a:avLst/>
          </a:prstGeom>
          <a:noFill/>
        </p:spPr>
        <p:txBody>
          <a:bodyPr wrap="square">
            <a:spAutoFit/>
          </a:bodyPr>
          <a:lstStyle/>
          <a:p>
            <a:pPr marL="0" indent="0">
              <a:lnSpc>
                <a:spcPts val="5363"/>
              </a:lnSpc>
              <a:buNone/>
            </a:pPr>
            <a:r>
              <a:rPr lang="en-US" sz="2400" dirty="0">
                <a:solidFill>
                  <a:srgbClr val="EBCCBB"/>
                </a:solidFill>
                <a:latin typeface="Gelasio" pitchFamily="34" charset="0"/>
                <a:ea typeface="Gelasio" pitchFamily="34" charset="-122"/>
              </a:rPr>
              <a:t>Log-In page</a:t>
            </a:r>
            <a:endParaRPr lang="en-US" sz="2400" dirty="0"/>
          </a:p>
        </p:txBody>
      </p:sp>
      <p:pic>
        <p:nvPicPr>
          <p:cNvPr id="10" name="Picture 9">
            <a:extLst>
              <a:ext uri="{FF2B5EF4-FFF2-40B4-BE49-F238E27FC236}">
                <a16:creationId xmlns:a16="http://schemas.microsoft.com/office/drawing/2014/main" id="{244F733B-372F-946B-D386-050BE56B7D06}"/>
              </a:ext>
            </a:extLst>
          </p:cNvPr>
          <p:cNvPicPr>
            <a:picLocks noChangeAspect="1"/>
          </p:cNvPicPr>
          <p:nvPr/>
        </p:nvPicPr>
        <p:blipFill>
          <a:blip r:embed="rId2"/>
          <a:stretch>
            <a:fillRect/>
          </a:stretch>
        </p:blipFill>
        <p:spPr>
          <a:xfrm>
            <a:off x="1075107" y="1733217"/>
            <a:ext cx="12182475" cy="5762625"/>
          </a:xfrm>
          <a:prstGeom prst="rect">
            <a:avLst/>
          </a:prstGeom>
        </p:spPr>
      </p:pic>
    </p:spTree>
    <p:extLst>
      <p:ext uri="{BB962C8B-B14F-4D97-AF65-F5344CB8AC3E}">
        <p14:creationId xmlns:p14="http://schemas.microsoft.com/office/powerpoint/2010/main" val="42855758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9EAAB239-FA51-A139-5261-36EA6C187E38}"/>
              </a:ext>
            </a:extLst>
          </p:cNvPr>
          <p:cNvSpPr/>
          <p:nvPr/>
        </p:nvSpPr>
        <p:spPr>
          <a:xfrm>
            <a:off x="0" y="-4048"/>
            <a:ext cx="14630400" cy="8233648"/>
          </a:xfrm>
          <a:prstGeom prst="rect">
            <a:avLst/>
          </a:prstGeom>
          <a:solidFill>
            <a:srgbClr val="464342"/>
          </a:solidFill>
          <a:ln/>
        </p:spPr>
        <p:txBody>
          <a:bodyPr/>
          <a:lstStyle/>
          <a:p>
            <a:endParaRPr lang="en-IN"/>
          </a:p>
        </p:txBody>
      </p:sp>
      <p:sp>
        <p:nvSpPr>
          <p:cNvPr id="5" name="TextBox 4">
            <a:extLst>
              <a:ext uri="{FF2B5EF4-FFF2-40B4-BE49-F238E27FC236}">
                <a16:creationId xmlns:a16="http://schemas.microsoft.com/office/drawing/2014/main" id="{D27582FD-9290-0078-5161-E2D91F5D489A}"/>
              </a:ext>
            </a:extLst>
          </p:cNvPr>
          <p:cNvSpPr txBox="1"/>
          <p:nvPr/>
        </p:nvSpPr>
        <p:spPr>
          <a:xfrm>
            <a:off x="5178056" y="631098"/>
            <a:ext cx="7315200" cy="692947"/>
          </a:xfrm>
          <a:prstGeom prst="rect">
            <a:avLst/>
          </a:prstGeom>
          <a:noFill/>
        </p:spPr>
        <p:txBody>
          <a:bodyPr wrap="square">
            <a:spAutoFit/>
          </a:bodyPr>
          <a:lstStyle/>
          <a:p>
            <a:pPr marL="0" indent="0">
              <a:lnSpc>
                <a:spcPts val="5363"/>
              </a:lnSpc>
              <a:buNone/>
            </a:pPr>
            <a:r>
              <a:rPr lang="en-US" sz="2400" dirty="0">
                <a:solidFill>
                  <a:srgbClr val="EBCCBB"/>
                </a:solidFill>
                <a:latin typeface="Gelasio" pitchFamily="34" charset="0"/>
                <a:ea typeface="Gelasio" pitchFamily="34" charset="-122"/>
              </a:rPr>
              <a:t>User Profile Page</a:t>
            </a:r>
            <a:endParaRPr lang="en-US" sz="2400" dirty="0"/>
          </a:p>
        </p:txBody>
      </p:sp>
      <p:pic>
        <p:nvPicPr>
          <p:cNvPr id="4" name="Picture 3">
            <a:extLst>
              <a:ext uri="{FF2B5EF4-FFF2-40B4-BE49-F238E27FC236}">
                <a16:creationId xmlns:a16="http://schemas.microsoft.com/office/drawing/2014/main" id="{EFCF3832-6FF7-DCF6-67D2-2CBC32DC80D7}"/>
              </a:ext>
            </a:extLst>
          </p:cNvPr>
          <p:cNvPicPr>
            <a:picLocks noChangeAspect="1"/>
          </p:cNvPicPr>
          <p:nvPr/>
        </p:nvPicPr>
        <p:blipFill>
          <a:blip r:embed="rId2"/>
          <a:stretch>
            <a:fillRect/>
          </a:stretch>
        </p:blipFill>
        <p:spPr>
          <a:xfrm>
            <a:off x="997024" y="1681495"/>
            <a:ext cx="12211050" cy="5695950"/>
          </a:xfrm>
          <a:prstGeom prst="rect">
            <a:avLst/>
          </a:prstGeom>
        </p:spPr>
      </p:pic>
    </p:spTree>
    <p:extLst>
      <p:ext uri="{BB962C8B-B14F-4D97-AF65-F5344CB8AC3E}">
        <p14:creationId xmlns:p14="http://schemas.microsoft.com/office/powerpoint/2010/main" val="29714379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607</TotalTime>
  <Words>492</Words>
  <Application>Microsoft Office PowerPoint</Application>
  <PresentationFormat>Custom</PresentationFormat>
  <Paragraphs>80</Paragraphs>
  <Slides>14</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Gelasio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Surya Manjunathan</cp:lastModifiedBy>
  <cp:revision>6</cp:revision>
  <dcterms:created xsi:type="dcterms:W3CDTF">2023-09-14T11:40:08Z</dcterms:created>
  <dcterms:modified xsi:type="dcterms:W3CDTF">2023-09-15T03:08:53Z</dcterms:modified>
</cp:coreProperties>
</file>